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3">
  <p:sldMasterIdLst>
    <p:sldMasterId id="2147483892" r:id="rId1"/>
  </p:sldMasterIdLst>
  <p:notesMasterIdLst>
    <p:notesMasterId r:id="rId58"/>
  </p:notesMasterIdLst>
  <p:handoutMasterIdLst>
    <p:handoutMasterId r:id="rId59"/>
  </p:handoutMasterIdLst>
  <p:sldIdLst>
    <p:sldId id="256" r:id="rId2"/>
    <p:sldId id="504" r:id="rId3"/>
    <p:sldId id="795" r:id="rId4"/>
    <p:sldId id="791" r:id="rId5"/>
    <p:sldId id="698" r:id="rId6"/>
    <p:sldId id="639" r:id="rId7"/>
    <p:sldId id="676" r:id="rId8"/>
    <p:sldId id="675" r:id="rId9"/>
    <p:sldId id="663" r:id="rId10"/>
    <p:sldId id="591" r:id="rId11"/>
    <p:sldId id="665" r:id="rId12"/>
    <p:sldId id="662" r:id="rId13"/>
    <p:sldId id="666" r:id="rId14"/>
    <p:sldId id="633" r:id="rId15"/>
    <p:sldId id="612" r:id="rId16"/>
    <p:sldId id="616" r:id="rId17"/>
    <p:sldId id="738" r:id="rId18"/>
    <p:sldId id="703" r:id="rId19"/>
    <p:sldId id="617" r:id="rId20"/>
    <p:sldId id="644" r:id="rId21"/>
    <p:sldId id="654" r:id="rId22"/>
    <p:sldId id="655" r:id="rId23"/>
    <p:sldId id="656" r:id="rId24"/>
    <p:sldId id="706" r:id="rId25"/>
    <p:sldId id="701" r:id="rId26"/>
    <p:sldId id="702" r:id="rId27"/>
    <p:sldId id="736" r:id="rId28"/>
    <p:sldId id="739" r:id="rId29"/>
    <p:sldId id="673" r:id="rId30"/>
    <p:sldId id="792" r:id="rId31"/>
    <p:sldId id="740" r:id="rId32"/>
    <p:sldId id="741" r:id="rId33"/>
    <p:sldId id="744" r:id="rId34"/>
    <p:sldId id="745" r:id="rId35"/>
    <p:sldId id="769" r:id="rId36"/>
    <p:sldId id="770" r:id="rId37"/>
    <p:sldId id="771" r:id="rId38"/>
    <p:sldId id="772" r:id="rId39"/>
    <p:sldId id="773" r:id="rId40"/>
    <p:sldId id="774" r:id="rId41"/>
    <p:sldId id="775" r:id="rId42"/>
    <p:sldId id="776" r:id="rId43"/>
    <p:sldId id="777" r:id="rId44"/>
    <p:sldId id="778" r:id="rId45"/>
    <p:sldId id="779" r:id="rId46"/>
    <p:sldId id="780" r:id="rId47"/>
    <p:sldId id="781" r:id="rId48"/>
    <p:sldId id="782" r:id="rId49"/>
    <p:sldId id="783" r:id="rId50"/>
    <p:sldId id="793" r:id="rId51"/>
    <p:sldId id="785" r:id="rId52"/>
    <p:sldId id="794" r:id="rId53"/>
    <p:sldId id="787" r:id="rId54"/>
    <p:sldId id="788" r:id="rId55"/>
    <p:sldId id="789" r:id="rId56"/>
    <p:sldId id="790" r:id="rId57"/>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521415D9-36F7-43E2-AB2F-B90AF26B5E84}">
      <p14:sectionLst xmlns:p14="http://schemas.microsoft.com/office/powerpoint/2010/main">
        <p14:section name="Default Section" id="{C3CBFF62-21EB-4E48-854E-E59DF9BE6F5F}">
          <p14:sldIdLst>
            <p14:sldId id="256"/>
            <p14:sldId id="504"/>
          </p14:sldIdLst>
        </p14:section>
        <p14:section name="Untitled Section" id="{741126B9-C3BD-4C34-9C77-AA874FE57893}">
          <p14:sldIdLst>
            <p14:sldId id="795"/>
            <p14:sldId id="791"/>
            <p14:sldId id="698"/>
            <p14:sldId id="639"/>
            <p14:sldId id="676"/>
            <p14:sldId id="675"/>
            <p14:sldId id="663"/>
            <p14:sldId id="591"/>
            <p14:sldId id="665"/>
            <p14:sldId id="662"/>
            <p14:sldId id="666"/>
            <p14:sldId id="633"/>
            <p14:sldId id="612"/>
            <p14:sldId id="616"/>
            <p14:sldId id="738"/>
            <p14:sldId id="703"/>
            <p14:sldId id="617"/>
            <p14:sldId id="644"/>
            <p14:sldId id="654"/>
            <p14:sldId id="655"/>
            <p14:sldId id="656"/>
            <p14:sldId id="706"/>
            <p14:sldId id="701"/>
            <p14:sldId id="702"/>
            <p14:sldId id="736"/>
            <p14:sldId id="739"/>
            <p14:sldId id="673"/>
            <p14:sldId id="792"/>
            <p14:sldId id="740"/>
            <p14:sldId id="741"/>
            <p14:sldId id="744"/>
            <p14:sldId id="745"/>
            <p14:sldId id="769"/>
            <p14:sldId id="770"/>
            <p14:sldId id="771"/>
            <p14:sldId id="772"/>
            <p14:sldId id="773"/>
            <p14:sldId id="774"/>
            <p14:sldId id="775"/>
            <p14:sldId id="776"/>
            <p14:sldId id="777"/>
            <p14:sldId id="778"/>
            <p14:sldId id="779"/>
            <p14:sldId id="780"/>
            <p14:sldId id="781"/>
            <p14:sldId id="782"/>
            <p14:sldId id="783"/>
            <p14:sldId id="793"/>
            <p14:sldId id="785"/>
            <p14:sldId id="794"/>
            <p14:sldId id="787"/>
            <p14:sldId id="788"/>
            <p14:sldId id="789"/>
            <p14:sldId id="790"/>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8150D"/>
    <a:srgbClr val="1F497D"/>
    <a:srgbClr val="FFCC00"/>
    <a:srgbClr val="1F4907"/>
    <a:srgbClr val="B2B2B2"/>
    <a:srgbClr val="FFFFCC"/>
    <a:srgbClr val="FF7979"/>
    <a:srgbClr val="97DD97"/>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2663" autoAdjust="0"/>
  </p:normalViewPr>
  <p:slideViewPr>
    <p:cSldViewPr>
      <p:cViewPr>
        <p:scale>
          <a:sx n="100" d="100"/>
          <a:sy n="100" d="100"/>
        </p:scale>
        <p:origin x="-108"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52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CFEE45-D6AE-42B6-B169-F47C000F1E4B}" type="doc">
      <dgm:prSet loTypeId="urn:microsoft.com/office/officeart/2005/8/layout/cycle2" loCatId="cycle" qsTypeId="urn:microsoft.com/office/officeart/2005/8/quickstyle/3d2" qsCatId="3D" csTypeId="urn:microsoft.com/office/officeart/2005/8/colors/colorful2" csCatId="colorful" phldr="1"/>
      <dgm:spPr/>
      <dgm:t>
        <a:bodyPr/>
        <a:lstStyle/>
        <a:p>
          <a:endParaRPr lang="en-US"/>
        </a:p>
      </dgm:t>
    </dgm:pt>
    <dgm:pt modelId="{0383E578-A991-40B0-998B-A82EBA42B238}">
      <dgm:prSet phldrT="[Text]"/>
      <dgm:spPr/>
      <dgm:t>
        <a:bodyPr/>
        <a:lstStyle/>
        <a:p>
          <a:r>
            <a:rPr lang="en-US" b="1" dirty="0" smtClean="0">
              <a:solidFill>
                <a:srgbClr val="FFCC00"/>
              </a:solidFill>
            </a:rPr>
            <a:t>S</a:t>
          </a:r>
          <a:r>
            <a:rPr lang="en-US" dirty="0" smtClean="0"/>
            <a:t>hare</a:t>
          </a:r>
          <a:endParaRPr lang="en-US" dirty="0"/>
        </a:p>
      </dgm:t>
    </dgm:pt>
    <dgm:pt modelId="{BBDF1D43-FB6B-4E1C-B952-C8743309CEE3}" type="parTrans" cxnId="{23C64B55-2112-4E1F-AEA9-5246B57179C5}">
      <dgm:prSet/>
      <dgm:spPr/>
      <dgm:t>
        <a:bodyPr/>
        <a:lstStyle/>
        <a:p>
          <a:endParaRPr lang="en-US"/>
        </a:p>
      </dgm:t>
    </dgm:pt>
    <dgm:pt modelId="{36D64164-BFC5-4629-8F10-20B6E1DD7F98}" type="sibTrans" cxnId="{23C64B55-2112-4E1F-AEA9-5246B57179C5}">
      <dgm:prSet/>
      <dgm:spPr/>
      <dgm:t>
        <a:bodyPr/>
        <a:lstStyle/>
        <a:p>
          <a:endParaRPr lang="en-US"/>
        </a:p>
      </dgm:t>
    </dgm:pt>
    <dgm:pt modelId="{0F52B2BB-34F0-48B4-B2DF-57BABF736D1E}">
      <dgm:prSet phldrT="[Text]"/>
      <dgm:spPr/>
      <dgm:t>
        <a:bodyPr/>
        <a:lstStyle/>
        <a:p>
          <a:r>
            <a:rPr lang="en-US" b="1" dirty="0" smtClean="0">
              <a:solidFill>
                <a:srgbClr val="FFCC00"/>
              </a:solidFill>
            </a:rPr>
            <a:t>A</a:t>
          </a:r>
          <a:r>
            <a:rPr lang="en-US" dirty="0" smtClean="0"/>
            <a:t>sk</a:t>
          </a:r>
          <a:endParaRPr lang="en-US" dirty="0"/>
        </a:p>
      </dgm:t>
    </dgm:pt>
    <dgm:pt modelId="{50D71D67-38AB-45CD-811C-2416C96FB697}" type="parTrans" cxnId="{5835ECAB-90D7-4B73-8012-7C8A10308B32}">
      <dgm:prSet/>
      <dgm:spPr/>
      <dgm:t>
        <a:bodyPr/>
        <a:lstStyle/>
        <a:p>
          <a:endParaRPr lang="en-US"/>
        </a:p>
      </dgm:t>
    </dgm:pt>
    <dgm:pt modelId="{8BFA2C6C-B550-4048-A757-82AF1A28DCE6}" type="sibTrans" cxnId="{5835ECAB-90D7-4B73-8012-7C8A10308B32}">
      <dgm:prSet/>
      <dgm:spPr/>
      <dgm:t>
        <a:bodyPr/>
        <a:lstStyle/>
        <a:p>
          <a:endParaRPr lang="en-US"/>
        </a:p>
      </dgm:t>
    </dgm:pt>
    <dgm:pt modelId="{55CB5A22-779C-4FFC-87F9-3FBE306DE288}">
      <dgm:prSet phldrT="[Text]"/>
      <dgm:spPr/>
      <dgm:t>
        <a:bodyPr/>
        <a:lstStyle/>
        <a:p>
          <a:r>
            <a:rPr lang="en-US" b="1" dirty="0" smtClean="0">
              <a:solidFill>
                <a:srgbClr val="FFCC00"/>
              </a:solidFill>
            </a:rPr>
            <a:t>L</a:t>
          </a:r>
          <a:r>
            <a:rPr lang="en-US" dirty="0" smtClean="0"/>
            <a:t>isten</a:t>
          </a:r>
          <a:endParaRPr lang="en-US" dirty="0"/>
        </a:p>
      </dgm:t>
    </dgm:pt>
    <dgm:pt modelId="{32132EED-98F5-4966-A4FA-E02D521FE907}" type="parTrans" cxnId="{428F5ECF-721C-446D-AD9F-2A762EF593FD}">
      <dgm:prSet/>
      <dgm:spPr/>
      <dgm:t>
        <a:bodyPr/>
        <a:lstStyle/>
        <a:p>
          <a:endParaRPr lang="en-US"/>
        </a:p>
      </dgm:t>
    </dgm:pt>
    <dgm:pt modelId="{DAFD02D8-9699-467F-B874-45B2DBF7AD55}" type="sibTrans" cxnId="{428F5ECF-721C-446D-AD9F-2A762EF593FD}">
      <dgm:prSet/>
      <dgm:spPr/>
      <dgm:t>
        <a:bodyPr/>
        <a:lstStyle/>
        <a:p>
          <a:endParaRPr lang="en-US"/>
        </a:p>
      </dgm:t>
    </dgm:pt>
    <dgm:pt modelId="{16D7CE11-69D7-4F9A-9FB9-1D239AAFF44D}">
      <dgm:prSet phldrT="[Text]"/>
      <dgm:spPr/>
      <dgm:t>
        <a:bodyPr/>
        <a:lstStyle/>
        <a:p>
          <a:r>
            <a:rPr lang="en-US" b="1" dirty="0" smtClean="0">
              <a:solidFill>
                <a:srgbClr val="FFCC00"/>
              </a:solidFill>
            </a:rPr>
            <a:t>S</a:t>
          </a:r>
          <a:r>
            <a:rPr lang="en-US" dirty="0" smtClean="0"/>
            <a:t>hare Again</a:t>
          </a:r>
          <a:endParaRPr lang="en-US" dirty="0"/>
        </a:p>
      </dgm:t>
    </dgm:pt>
    <dgm:pt modelId="{B0296E40-7756-46EE-9965-DD194D1AF953}" type="parTrans" cxnId="{66AF7A52-A9A5-466C-B476-BC47BC61F0D6}">
      <dgm:prSet/>
      <dgm:spPr/>
      <dgm:t>
        <a:bodyPr/>
        <a:lstStyle/>
        <a:p>
          <a:endParaRPr lang="en-US"/>
        </a:p>
      </dgm:t>
    </dgm:pt>
    <dgm:pt modelId="{CB9C6C64-AA07-4D16-A174-63F162183500}" type="sibTrans" cxnId="{66AF7A52-A9A5-466C-B476-BC47BC61F0D6}">
      <dgm:prSet/>
      <dgm:spPr/>
      <dgm:t>
        <a:bodyPr/>
        <a:lstStyle/>
        <a:p>
          <a:endParaRPr lang="en-US"/>
        </a:p>
      </dgm:t>
    </dgm:pt>
    <dgm:pt modelId="{C3337D42-E7EE-494C-A26C-92C0DE186885}">
      <dgm:prSet phldrT="[Text]"/>
      <dgm:spPr/>
      <dgm:t>
        <a:bodyPr/>
        <a:lstStyle/>
        <a:p>
          <a:r>
            <a:rPr lang="en-US" dirty="0" smtClean="0">
              <a:solidFill>
                <a:srgbClr val="FFCC00"/>
              </a:solidFill>
            </a:rPr>
            <a:t>A</a:t>
          </a:r>
          <a:r>
            <a:rPr lang="en-US" dirty="0" smtClean="0"/>
            <a:t>sk Again</a:t>
          </a:r>
          <a:endParaRPr lang="en-US" dirty="0"/>
        </a:p>
      </dgm:t>
    </dgm:pt>
    <dgm:pt modelId="{D427AE73-8F08-4D5E-B390-DF581525B773}" type="parTrans" cxnId="{79ED4AD5-B9FE-4C04-B612-A2CD68A1421D}">
      <dgm:prSet/>
      <dgm:spPr/>
      <dgm:t>
        <a:bodyPr/>
        <a:lstStyle/>
        <a:p>
          <a:endParaRPr lang="en-US"/>
        </a:p>
      </dgm:t>
    </dgm:pt>
    <dgm:pt modelId="{87CC8B03-62E0-4301-BE73-140F03E1ACCF}" type="sibTrans" cxnId="{79ED4AD5-B9FE-4C04-B612-A2CD68A1421D}">
      <dgm:prSet/>
      <dgm:spPr/>
      <dgm:t>
        <a:bodyPr/>
        <a:lstStyle/>
        <a:p>
          <a:endParaRPr lang="en-US"/>
        </a:p>
      </dgm:t>
    </dgm:pt>
    <dgm:pt modelId="{D477F5C0-4651-421C-8F35-BD47F9028783}" type="pres">
      <dgm:prSet presAssocID="{F6CFEE45-D6AE-42B6-B169-F47C000F1E4B}" presName="cycle" presStyleCnt="0">
        <dgm:presLayoutVars>
          <dgm:dir/>
          <dgm:resizeHandles val="exact"/>
        </dgm:presLayoutVars>
      </dgm:prSet>
      <dgm:spPr/>
      <dgm:t>
        <a:bodyPr/>
        <a:lstStyle/>
        <a:p>
          <a:endParaRPr lang="en-US"/>
        </a:p>
      </dgm:t>
    </dgm:pt>
    <dgm:pt modelId="{EEDA7348-2DBB-4E9E-8611-D9E135E57494}" type="pres">
      <dgm:prSet presAssocID="{0383E578-A991-40B0-998B-A82EBA42B238}" presName="node" presStyleLbl="node1" presStyleIdx="0" presStyleCnt="5">
        <dgm:presLayoutVars>
          <dgm:bulletEnabled val="1"/>
        </dgm:presLayoutVars>
      </dgm:prSet>
      <dgm:spPr/>
      <dgm:t>
        <a:bodyPr/>
        <a:lstStyle/>
        <a:p>
          <a:endParaRPr lang="en-US"/>
        </a:p>
      </dgm:t>
    </dgm:pt>
    <dgm:pt modelId="{D1A6AA45-888E-4D6E-90C9-31B99FA87366}" type="pres">
      <dgm:prSet presAssocID="{36D64164-BFC5-4629-8F10-20B6E1DD7F98}" presName="sibTrans" presStyleLbl="sibTrans2D1" presStyleIdx="0" presStyleCnt="5"/>
      <dgm:spPr/>
      <dgm:t>
        <a:bodyPr/>
        <a:lstStyle/>
        <a:p>
          <a:endParaRPr lang="en-US"/>
        </a:p>
      </dgm:t>
    </dgm:pt>
    <dgm:pt modelId="{EE766D09-123B-4A51-8A26-B5C0D77A22D6}" type="pres">
      <dgm:prSet presAssocID="{36D64164-BFC5-4629-8F10-20B6E1DD7F98}" presName="connectorText" presStyleLbl="sibTrans2D1" presStyleIdx="0" presStyleCnt="5"/>
      <dgm:spPr/>
      <dgm:t>
        <a:bodyPr/>
        <a:lstStyle/>
        <a:p>
          <a:endParaRPr lang="en-US"/>
        </a:p>
      </dgm:t>
    </dgm:pt>
    <dgm:pt modelId="{ED60E560-E2C1-464F-A646-5F70A58BDA4A}" type="pres">
      <dgm:prSet presAssocID="{0F52B2BB-34F0-48B4-B2DF-57BABF736D1E}" presName="node" presStyleLbl="node1" presStyleIdx="1" presStyleCnt="5">
        <dgm:presLayoutVars>
          <dgm:bulletEnabled val="1"/>
        </dgm:presLayoutVars>
      </dgm:prSet>
      <dgm:spPr/>
      <dgm:t>
        <a:bodyPr/>
        <a:lstStyle/>
        <a:p>
          <a:endParaRPr lang="en-US"/>
        </a:p>
      </dgm:t>
    </dgm:pt>
    <dgm:pt modelId="{4ADC173E-8AC0-480C-8E46-CEECFFB51C31}" type="pres">
      <dgm:prSet presAssocID="{8BFA2C6C-B550-4048-A757-82AF1A28DCE6}" presName="sibTrans" presStyleLbl="sibTrans2D1" presStyleIdx="1" presStyleCnt="5"/>
      <dgm:spPr/>
      <dgm:t>
        <a:bodyPr/>
        <a:lstStyle/>
        <a:p>
          <a:endParaRPr lang="en-US"/>
        </a:p>
      </dgm:t>
    </dgm:pt>
    <dgm:pt modelId="{6999D8D1-C4CB-4A23-9963-4B3276DA7690}" type="pres">
      <dgm:prSet presAssocID="{8BFA2C6C-B550-4048-A757-82AF1A28DCE6}" presName="connectorText" presStyleLbl="sibTrans2D1" presStyleIdx="1" presStyleCnt="5"/>
      <dgm:spPr/>
      <dgm:t>
        <a:bodyPr/>
        <a:lstStyle/>
        <a:p>
          <a:endParaRPr lang="en-US"/>
        </a:p>
      </dgm:t>
    </dgm:pt>
    <dgm:pt modelId="{49268057-D9FC-4924-8A41-E607507A30B9}" type="pres">
      <dgm:prSet presAssocID="{55CB5A22-779C-4FFC-87F9-3FBE306DE288}" presName="node" presStyleLbl="node1" presStyleIdx="2" presStyleCnt="5">
        <dgm:presLayoutVars>
          <dgm:bulletEnabled val="1"/>
        </dgm:presLayoutVars>
      </dgm:prSet>
      <dgm:spPr/>
      <dgm:t>
        <a:bodyPr/>
        <a:lstStyle/>
        <a:p>
          <a:endParaRPr lang="en-US"/>
        </a:p>
      </dgm:t>
    </dgm:pt>
    <dgm:pt modelId="{71D77AC4-3688-4E37-B8C2-CDB655038959}" type="pres">
      <dgm:prSet presAssocID="{DAFD02D8-9699-467F-B874-45B2DBF7AD55}" presName="sibTrans" presStyleLbl="sibTrans2D1" presStyleIdx="2" presStyleCnt="5"/>
      <dgm:spPr/>
      <dgm:t>
        <a:bodyPr/>
        <a:lstStyle/>
        <a:p>
          <a:endParaRPr lang="en-US"/>
        </a:p>
      </dgm:t>
    </dgm:pt>
    <dgm:pt modelId="{E9167A47-8DA9-4E53-8A1F-A73FA6F7DAD1}" type="pres">
      <dgm:prSet presAssocID="{DAFD02D8-9699-467F-B874-45B2DBF7AD55}" presName="connectorText" presStyleLbl="sibTrans2D1" presStyleIdx="2" presStyleCnt="5"/>
      <dgm:spPr/>
      <dgm:t>
        <a:bodyPr/>
        <a:lstStyle/>
        <a:p>
          <a:endParaRPr lang="en-US"/>
        </a:p>
      </dgm:t>
    </dgm:pt>
    <dgm:pt modelId="{ABF78555-C0D4-468E-B362-E303FE81F6F3}" type="pres">
      <dgm:prSet presAssocID="{16D7CE11-69D7-4F9A-9FB9-1D239AAFF44D}" presName="node" presStyleLbl="node1" presStyleIdx="3" presStyleCnt="5">
        <dgm:presLayoutVars>
          <dgm:bulletEnabled val="1"/>
        </dgm:presLayoutVars>
      </dgm:prSet>
      <dgm:spPr/>
      <dgm:t>
        <a:bodyPr/>
        <a:lstStyle/>
        <a:p>
          <a:endParaRPr lang="en-US"/>
        </a:p>
      </dgm:t>
    </dgm:pt>
    <dgm:pt modelId="{75150279-FC18-4A7B-BAA4-44D63E7B8D89}" type="pres">
      <dgm:prSet presAssocID="{CB9C6C64-AA07-4D16-A174-63F162183500}" presName="sibTrans" presStyleLbl="sibTrans2D1" presStyleIdx="3" presStyleCnt="5"/>
      <dgm:spPr/>
      <dgm:t>
        <a:bodyPr/>
        <a:lstStyle/>
        <a:p>
          <a:endParaRPr lang="en-US"/>
        </a:p>
      </dgm:t>
    </dgm:pt>
    <dgm:pt modelId="{1CA22595-4D54-4A0C-8F97-B969F866B84C}" type="pres">
      <dgm:prSet presAssocID="{CB9C6C64-AA07-4D16-A174-63F162183500}" presName="connectorText" presStyleLbl="sibTrans2D1" presStyleIdx="3" presStyleCnt="5"/>
      <dgm:spPr/>
      <dgm:t>
        <a:bodyPr/>
        <a:lstStyle/>
        <a:p>
          <a:endParaRPr lang="en-US"/>
        </a:p>
      </dgm:t>
    </dgm:pt>
    <dgm:pt modelId="{20412A68-BD11-4566-83B3-AF11E56C0EE7}" type="pres">
      <dgm:prSet presAssocID="{C3337D42-E7EE-494C-A26C-92C0DE186885}" presName="node" presStyleLbl="node1" presStyleIdx="4" presStyleCnt="5">
        <dgm:presLayoutVars>
          <dgm:bulletEnabled val="1"/>
        </dgm:presLayoutVars>
      </dgm:prSet>
      <dgm:spPr/>
      <dgm:t>
        <a:bodyPr/>
        <a:lstStyle/>
        <a:p>
          <a:endParaRPr lang="en-US"/>
        </a:p>
      </dgm:t>
    </dgm:pt>
    <dgm:pt modelId="{4484A8A6-FE39-4E18-90A7-9A285B6DCB18}" type="pres">
      <dgm:prSet presAssocID="{87CC8B03-62E0-4301-BE73-140F03E1ACCF}" presName="sibTrans" presStyleLbl="sibTrans2D1" presStyleIdx="4" presStyleCnt="5"/>
      <dgm:spPr/>
      <dgm:t>
        <a:bodyPr/>
        <a:lstStyle/>
        <a:p>
          <a:endParaRPr lang="en-US"/>
        </a:p>
      </dgm:t>
    </dgm:pt>
    <dgm:pt modelId="{07DC45D0-74C2-4FEF-9DBD-579FD3341AB6}" type="pres">
      <dgm:prSet presAssocID="{87CC8B03-62E0-4301-BE73-140F03E1ACCF}" presName="connectorText" presStyleLbl="sibTrans2D1" presStyleIdx="4" presStyleCnt="5"/>
      <dgm:spPr/>
      <dgm:t>
        <a:bodyPr/>
        <a:lstStyle/>
        <a:p>
          <a:endParaRPr lang="en-US"/>
        </a:p>
      </dgm:t>
    </dgm:pt>
  </dgm:ptLst>
  <dgm:cxnLst>
    <dgm:cxn modelId="{79ED4AD5-B9FE-4C04-B612-A2CD68A1421D}" srcId="{F6CFEE45-D6AE-42B6-B169-F47C000F1E4B}" destId="{C3337D42-E7EE-494C-A26C-92C0DE186885}" srcOrd="4" destOrd="0" parTransId="{D427AE73-8F08-4D5E-B390-DF581525B773}" sibTransId="{87CC8B03-62E0-4301-BE73-140F03E1ACCF}"/>
    <dgm:cxn modelId="{F2ECD912-4C65-4160-B766-C9386FCBF33D}" type="presOf" srcId="{87CC8B03-62E0-4301-BE73-140F03E1ACCF}" destId="{4484A8A6-FE39-4E18-90A7-9A285B6DCB18}" srcOrd="0" destOrd="0" presId="urn:microsoft.com/office/officeart/2005/8/layout/cycle2"/>
    <dgm:cxn modelId="{769F1B1E-1693-4945-B0C0-0910033FCA5F}" type="presOf" srcId="{36D64164-BFC5-4629-8F10-20B6E1DD7F98}" destId="{EE766D09-123B-4A51-8A26-B5C0D77A22D6}" srcOrd="1" destOrd="0" presId="urn:microsoft.com/office/officeart/2005/8/layout/cycle2"/>
    <dgm:cxn modelId="{17C34B29-794A-4830-BAA9-ED954C5C5FA0}" type="presOf" srcId="{8BFA2C6C-B550-4048-A757-82AF1A28DCE6}" destId="{4ADC173E-8AC0-480C-8E46-CEECFFB51C31}" srcOrd="0" destOrd="0" presId="urn:microsoft.com/office/officeart/2005/8/layout/cycle2"/>
    <dgm:cxn modelId="{B43AE733-173B-4F29-AD02-E1DF9E3B61DB}" type="presOf" srcId="{C3337D42-E7EE-494C-A26C-92C0DE186885}" destId="{20412A68-BD11-4566-83B3-AF11E56C0EE7}" srcOrd="0" destOrd="0" presId="urn:microsoft.com/office/officeart/2005/8/layout/cycle2"/>
    <dgm:cxn modelId="{40A49AB5-6575-4F01-A7B7-17C431DA86DA}" type="presOf" srcId="{CB9C6C64-AA07-4D16-A174-63F162183500}" destId="{75150279-FC18-4A7B-BAA4-44D63E7B8D89}" srcOrd="0" destOrd="0" presId="urn:microsoft.com/office/officeart/2005/8/layout/cycle2"/>
    <dgm:cxn modelId="{23C64B55-2112-4E1F-AEA9-5246B57179C5}" srcId="{F6CFEE45-D6AE-42B6-B169-F47C000F1E4B}" destId="{0383E578-A991-40B0-998B-A82EBA42B238}" srcOrd="0" destOrd="0" parTransId="{BBDF1D43-FB6B-4E1C-B952-C8743309CEE3}" sibTransId="{36D64164-BFC5-4629-8F10-20B6E1DD7F98}"/>
    <dgm:cxn modelId="{428F5ECF-721C-446D-AD9F-2A762EF593FD}" srcId="{F6CFEE45-D6AE-42B6-B169-F47C000F1E4B}" destId="{55CB5A22-779C-4FFC-87F9-3FBE306DE288}" srcOrd="2" destOrd="0" parTransId="{32132EED-98F5-4966-A4FA-E02D521FE907}" sibTransId="{DAFD02D8-9699-467F-B874-45B2DBF7AD55}"/>
    <dgm:cxn modelId="{05869E8F-0285-4787-B957-9AFD14C5463C}" type="presOf" srcId="{8BFA2C6C-B550-4048-A757-82AF1A28DCE6}" destId="{6999D8D1-C4CB-4A23-9963-4B3276DA7690}" srcOrd="1" destOrd="0" presId="urn:microsoft.com/office/officeart/2005/8/layout/cycle2"/>
    <dgm:cxn modelId="{66AF7A52-A9A5-466C-B476-BC47BC61F0D6}" srcId="{F6CFEE45-D6AE-42B6-B169-F47C000F1E4B}" destId="{16D7CE11-69D7-4F9A-9FB9-1D239AAFF44D}" srcOrd="3" destOrd="0" parTransId="{B0296E40-7756-46EE-9965-DD194D1AF953}" sibTransId="{CB9C6C64-AA07-4D16-A174-63F162183500}"/>
    <dgm:cxn modelId="{5835ECAB-90D7-4B73-8012-7C8A10308B32}" srcId="{F6CFEE45-D6AE-42B6-B169-F47C000F1E4B}" destId="{0F52B2BB-34F0-48B4-B2DF-57BABF736D1E}" srcOrd="1" destOrd="0" parTransId="{50D71D67-38AB-45CD-811C-2416C96FB697}" sibTransId="{8BFA2C6C-B550-4048-A757-82AF1A28DCE6}"/>
    <dgm:cxn modelId="{9AD1C428-58B7-4CF6-8373-07C8A26A2CB9}" type="presOf" srcId="{0383E578-A991-40B0-998B-A82EBA42B238}" destId="{EEDA7348-2DBB-4E9E-8611-D9E135E57494}" srcOrd="0" destOrd="0" presId="urn:microsoft.com/office/officeart/2005/8/layout/cycle2"/>
    <dgm:cxn modelId="{4242C24D-8B82-4EF2-872D-6AB6450E7EDA}" type="presOf" srcId="{CB9C6C64-AA07-4D16-A174-63F162183500}" destId="{1CA22595-4D54-4A0C-8F97-B969F866B84C}" srcOrd="1" destOrd="0" presId="urn:microsoft.com/office/officeart/2005/8/layout/cycle2"/>
    <dgm:cxn modelId="{9BCB8D5F-3486-4569-8C6D-61CDDA7CAD71}" type="presOf" srcId="{0F52B2BB-34F0-48B4-B2DF-57BABF736D1E}" destId="{ED60E560-E2C1-464F-A646-5F70A58BDA4A}" srcOrd="0" destOrd="0" presId="urn:microsoft.com/office/officeart/2005/8/layout/cycle2"/>
    <dgm:cxn modelId="{ACFEA954-A138-48D3-B124-133BA1D9A8BA}" type="presOf" srcId="{36D64164-BFC5-4629-8F10-20B6E1DD7F98}" destId="{D1A6AA45-888E-4D6E-90C9-31B99FA87366}" srcOrd="0" destOrd="0" presId="urn:microsoft.com/office/officeart/2005/8/layout/cycle2"/>
    <dgm:cxn modelId="{0FE500E1-07E4-4013-B77B-8AB81929D9A1}" type="presOf" srcId="{DAFD02D8-9699-467F-B874-45B2DBF7AD55}" destId="{E9167A47-8DA9-4E53-8A1F-A73FA6F7DAD1}" srcOrd="1" destOrd="0" presId="urn:microsoft.com/office/officeart/2005/8/layout/cycle2"/>
    <dgm:cxn modelId="{8ECB8A4A-048B-432A-BFFB-3F8526E9A651}" type="presOf" srcId="{55CB5A22-779C-4FFC-87F9-3FBE306DE288}" destId="{49268057-D9FC-4924-8A41-E607507A30B9}" srcOrd="0" destOrd="0" presId="urn:microsoft.com/office/officeart/2005/8/layout/cycle2"/>
    <dgm:cxn modelId="{78F2DACC-F286-4AE8-AF24-504F474669D2}" type="presOf" srcId="{87CC8B03-62E0-4301-BE73-140F03E1ACCF}" destId="{07DC45D0-74C2-4FEF-9DBD-579FD3341AB6}" srcOrd="1" destOrd="0" presId="urn:microsoft.com/office/officeart/2005/8/layout/cycle2"/>
    <dgm:cxn modelId="{6231AD18-1D52-4347-A2A0-E866A849F55D}" type="presOf" srcId="{DAFD02D8-9699-467F-B874-45B2DBF7AD55}" destId="{71D77AC4-3688-4E37-B8C2-CDB655038959}" srcOrd="0" destOrd="0" presId="urn:microsoft.com/office/officeart/2005/8/layout/cycle2"/>
    <dgm:cxn modelId="{D99B9A00-697C-4D51-AE24-B8C0F8FC66AA}" type="presOf" srcId="{F6CFEE45-D6AE-42B6-B169-F47C000F1E4B}" destId="{D477F5C0-4651-421C-8F35-BD47F9028783}" srcOrd="0" destOrd="0" presId="urn:microsoft.com/office/officeart/2005/8/layout/cycle2"/>
    <dgm:cxn modelId="{26B31E1F-951F-4ABF-974E-936967880C71}" type="presOf" srcId="{16D7CE11-69D7-4F9A-9FB9-1D239AAFF44D}" destId="{ABF78555-C0D4-468E-B362-E303FE81F6F3}" srcOrd="0" destOrd="0" presId="urn:microsoft.com/office/officeart/2005/8/layout/cycle2"/>
    <dgm:cxn modelId="{D9ED8BEE-E399-4C07-89B0-D9E34FFCEF99}" type="presParOf" srcId="{D477F5C0-4651-421C-8F35-BD47F9028783}" destId="{EEDA7348-2DBB-4E9E-8611-D9E135E57494}" srcOrd="0" destOrd="0" presId="urn:microsoft.com/office/officeart/2005/8/layout/cycle2"/>
    <dgm:cxn modelId="{0A4A3AED-1C87-46FD-BE77-D808F7C93F5F}" type="presParOf" srcId="{D477F5C0-4651-421C-8F35-BD47F9028783}" destId="{D1A6AA45-888E-4D6E-90C9-31B99FA87366}" srcOrd="1" destOrd="0" presId="urn:microsoft.com/office/officeart/2005/8/layout/cycle2"/>
    <dgm:cxn modelId="{9B8E75F0-F56B-417F-8984-F71BBA4F1B2D}" type="presParOf" srcId="{D1A6AA45-888E-4D6E-90C9-31B99FA87366}" destId="{EE766D09-123B-4A51-8A26-B5C0D77A22D6}" srcOrd="0" destOrd="0" presId="urn:microsoft.com/office/officeart/2005/8/layout/cycle2"/>
    <dgm:cxn modelId="{1C8042C8-47C5-44FB-8E6D-3B27C6C3BFFF}" type="presParOf" srcId="{D477F5C0-4651-421C-8F35-BD47F9028783}" destId="{ED60E560-E2C1-464F-A646-5F70A58BDA4A}" srcOrd="2" destOrd="0" presId="urn:microsoft.com/office/officeart/2005/8/layout/cycle2"/>
    <dgm:cxn modelId="{42E7A8E4-1750-47C8-8CA2-7560C34C247B}" type="presParOf" srcId="{D477F5C0-4651-421C-8F35-BD47F9028783}" destId="{4ADC173E-8AC0-480C-8E46-CEECFFB51C31}" srcOrd="3" destOrd="0" presId="urn:microsoft.com/office/officeart/2005/8/layout/cycle2"/>
    <dgm:cxn modelId="{4B0AD415-64C7-4E9F-934E-BD94C0306DF4}" type="presParOf" srcId="{4ADC173E-8AC0-480C-8E46-CEECFFB51C31}" destId="{6999D8D1-C4CB-4A23-9963-4B3276DA7690}" srcOrd="0" destOrd="0" presId="urn:microsoft.com/office/officeart/2005/8/layout/cycle2"/>
    <dgm:cxn modelId="{F52ECD7F-4801-4D44-A8B3-0D3A4519D209}" type="presParOf" srcId="{D477F5C0-4651-421C-8F35-BD47F9028783}" destId="{49268057-D9FC-4924-8A41-E607507A30B9}" srcOrd="4" destOrd="0" presId="urn:microsoft.com/office/officeart/2005/8/layout/cycle2"/>
    <dgm:cxn modelId="{D4E296CD-8B90-400F-BC82-E9CF9376DC97}" type="presParOf" srcId="{D477F5C0-4651-421C-8F35-BD47F9028783}" destId="{71D77AC4-3688-4E37-B8C2-CDB655038959}" srcOrd="5" destOrd="0" presId="urn:microsoft.com/office/officeart/2005/8/layout/cycle2"/>
    <dgm:cxn modelId="{D156D3D4-6F9B-4955-B125-24B48C0EF6B0}" type="presParOf" srcId="{71D77AC4-3688-4E37-B8C2-CDB655038959}" destId="{E9167A47-8DA9-4E53-8A1F-A73FA6F7DAD1}" srcOrd="0" destOrd="0" presId="urn:microsoft.com/office/officeart/2005/8/layout/cycle2"/>
    <dgm:cxn modelId="{3A3C633D-A6BA-4F3D-973C-23E881F1AEA9}" type="presParOf" srcId="{D477F5C0-4651-421C-8F35-BD47F9028783}" destId="{ABF78555-C0D4-468E-B362-E303FE81F6F3}" srcOrd="6" destOrd="0" presId="urn:microsoft.com/office/officeart/2005/8/layout/cycle2"/>
    <dgm:cxn modelId="{3E2202C6-DEE9-4E6E-8C26-25977DB3637A}" type="presParOf" srcId="{D477F5C0-4651-421C-8F35-BD47F9028783}" destId="{75150279-FC18-4A7B-BAA4-44D63E7B8D89}" srcOrd="7" destOrd="0" presId="urn:microsoft.com/office/officeart/2005/8/layout/cycle2"/>
    <dgm:cxn modelId="{8CCD706F-D574-4429-BDD1-EEEB6029E397}" type="presParOf" srcId="{75150279-FC18-4A7B-BAA4-44D63E7B8D89}" destId="{1CA22595-4D54-4A0C-8F97-B969F866B84C}" srcOrd="0" destOrd="0" presId="urn:microsoft.com/office/officeart/2005/8/layout/cycle2"/>
    <dgm:cxn modelId="{2FD543B1-5DE1-48ED-AB35-303CCC8782E3}" type="presParOf" srcId="{D477F5C0-4651-421C-8F35-BD47F9028783}" destId="{20412A68-BD11-4566-83B3-AF11E56C0EE7}" srcOrd="8" destOrd="0" presId="urn:microsoft.com/office/officeart/2005/8/layout/cycle2"/>
    <dgm:cxn modelId="{8E6BD079-58F1-4BF2-B936-627CA75E7F03}" type="presParOf" srcId="{D477F5C0-4651-421C-8F35-BD47F9028783}" destId="{4484A8A6-FE39-4E18-90A7-9A285B6DCB18}" srcOrd="9" destOrd="0" presId="urn:microsoft.com/office/officeart/2005/8/layout/cycle2"/>
    <dgm:cxn modelId="{A972D7DF-5FE9-4928-AECF-96A0B6882305}" type="presParOf" srcId="{4484A8A6-FE39-4E18-90A7-9A285B6DCB18}" destId="{07DC45D0-74C2-4FEF-9DBD-579FD3341AB6}"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DA7348-2DBB-4E9E-8611-D9E135E57494}">
      <dsp:nvSpPr>
        <dsp:cNvPr id="0" name=""/>
        <dsp:cNvSpPr/>
      </dsp:nvSpPr>
      <dsp:spPr>
        <a:xfrm>
          <a:off x="2926112" y="1192"/>
          <a:ext cx="1496246" cy="149624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FFCC00"/>
              </a:solidFill>
            </a:rPr>
            <a:t>S</a:t>
          </a:r>
          <a:r>
            <a:rPr lang="en-US" sz="3200" kern="1200" dirty="0" smtClean="0"/>
            <a:t>hare</a:t>
          </a:r>
          <a:endParaRPr lang="en-US" sz="3200" kern="1200" dirty="0"/>
        </a:p>
      </dsp:txBody>
      <dsp:txXfrm>
        <a:off x="3145232" y="220312"/>
        <a:ext cx="1058006" cy="1058006"/>
      </dsp:txXfrm>
    </dsp:sp>
    <dsp:sp modelId="{D1A6AA45-888E-4D6E-90C9-31B99FA87366}">
      <dsp:nvSpPr>
        <dsp:cNvPr id="0" name=""/>
        <dsp:cNvSpPr/>
      </dsp:nvSpPr>
      <dsp:spPr>
        <a:xfrm rot="2160000">
          <a:off x="4374823" y="1149950"/>
          <a:ext cx="396725" cy="504983"/>
        </a:xfrm>
        <a:prstGeom prst="rightArrow">
          <a:avLst>
            <a:gd name="adj1" fmla="val 60000"/>
            <a:gd name="adj2" fmla="val 5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4386188" y="1215969"/>
        <a:ext cx="277708" cy="302989"/>
      </dsp:txXfrm>
    </dsp:sp>
    <dsp:sp modelId="{ED60E560-E2C1-464F-A646-5F70A58BDA4A}">
      <dsp:nvSpPr>
        <dsp:cNvPr id="0" name=""/>
        <dsp:cNvSpPr/>
      </dsp:nvSpPr>
      <dsp:spPr>
        <a:xfrm>
          <a:off x="4742181" y="1320643"/>
          <a:ext cx="1496246" cy="1496246"/>
        </a:xfrm>
        <a:prstGeom prst="ellipse">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FFCC00"/>
              </a:solidFill>
            </a:rPr>
            <a:t>A</a:t>
          </a:r>
          <a:r>
            <a:rPr lang="en-US" sz="3200" kern="1200" dirty="0" smtClean="0"/>
            <a:t>sk</a:t>
          </a:r>
          <a:endParaRPr lang="en-US" sz="3200" kern="1200" dirty="0"/>
        </a:p>
      </dsp:txBody>
      <dsp:txXfrm>
        <a:off x="4961301" y="1539763"/>
        <a:ext cx="1058006" cy="1058006"/>
      </dsp:txXfrm>
    </dsp:sp>
    <dsp:sp modelId="{4ADC173E-8AC0-480C-8E46-CEECFFB51C31}">
      <dsp:nvSpPr>
        <dsp:cNvPr id="0" name=""/>
        <dsp:cNvSpPr/>
      </dsp:nvSpPr>
      <dsp:spPr>
        <a:xfrm rot="6480000">
          <a:off x="4948573" y="2873055"/>
          <a:ext cx="396725" cy="504983"/>
        </a:xfrm>
        <a:prstGeom prst="rightArrow">
          <a:avLst>
            <a:gd name="adj1" fmla="val 60000"/>
            <a:gd name="adj2" fmla="val 50000"/>
          </a:avLst>
        </a:prstGeom>
        <a:solidFill>
          <a:schemeClr val="accent2">
            <a:hueOff val="1170380"/>
            <a:satOff val="-1460"/>
            <a:lumOff val="343"/>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5026471" y="2917456"/>
        <a:ext cx="277708" cy="302989"/>
      </dsp:txXfrm>
    </dsp:sp>
    <dsp:sp modelId="{49268057-D9FC-4924-8A41-E607507A30B9}">
      <dsp:nvSpPr>
        <dsp:cNvPr id="0" name=""/>
        <dsp:cNvSpPr/>
      </dsp:nvSpPr>
      <dsp:spPr>
        <a:xfrm>
          <a:off x="4048504" y="3455561"/>
          <a:ext cx="1496246" cy="1496246"/>
        </a:xfrm>
        <a:prstGeom prst="ellipse">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FFCC00"/>
              </a:solidFill>
            </a:rPr>
            <a:t>L</a:t>
          </a:r>
          <a:r>
            <a:rPr lang="en-US" sz="3200" kern="1200" dirty="0" smtClean="0"/>
            <a:t>isten</a:t>
          </a:r>
          <a:endParaRPr lang="en-US" sz="3200" kern="1200" dirty="0"/>
        </a:p>
      </dsp:txBody>
      <dsp:txXfrm>
        <a:off x="4267624" y="3674681"/>
        <a:ext cx="1058006" cy="1058006"/>
      </dsp:txXfrm>
    </dsp:sp>
    <dsp:sp modelId="{71D77AC4-3688-4E37-B8C2-CDB655038959}">
      <dsp:nvSpPr>
        <dsp:cNvPr id="0" name=""/>
        <dsp:cNvSpPr/>
      </dsp:nvSpPr>
      <dsp:spPr>
        <a:xfrm rot="10800000">
          <a:off x="3487100" y="3951192"/>
          <a:ext cx="396725" cy="504983"/>
        </a:xfrm>
        <a:prstGeom prst="rightArrow">
          <a:avLst>
            <a:gd name="adj1" fmla="val 60000"/>
            <a:gd name="adj2" fmla="val 50000"/>
          </a:avLst>
        </a:prstGeom>
        <a:solidFill>
          <a:schemeClr val="accent2">
            <a:hueOff val="2340759"/>
            <a:satOff val="-2919"/>
            <a:lumOff val="686"/>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3606117" y="4052189"/>
        <a:ext cx="277708" cy="302989"/>
      </dsp:txXfrm>
    </dsp:sp>
    <dsp:sp modelId="{ABF78555-C0D4-468E-B362-E303FE81F6F3}">
      <dsp:nvSpPr>
        <dsp:cNvPr id="0" name=""/>
        <dsp:cNvSpPr/>
      </dsp:nvSpPr>
      <dsp:spPr>
        <a:xfrm>
          <a:off x="1803720" y="3455561"/>
          <a:ext cx="1496246" cy="1496246"/>
        </a:xfrm>
        <a:prstGeom prst="ellipse">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FFCC00"/>
              </a:solidFill>
            </a:rPr>
            <a:t>S</a:t>
          </a:r>
          <a:r>
            <a:rPr lang="en-US" sz="3200" kern="1200" dirty="0" smtClean="0"/>
            <a:t>hare Again</a:t>
          </a:r>
          <a:endParaRPr lang="en-US" sz="3200" kern="1200" dirty="0"/>
        </a:p>
      </dsp:txBody>
      <dsp:txXfrm>
        <a:off x="2022840" y="3674681"/>
        <a:ext cx="1058006" cy="1058006"/>
      </dsp:txXfrm>
    </dsp:sp>
    <dsp:sp modelId="{75150279-FC18-4A7B-BAA4-44D63E7B8D89}">
      <dsp:nvSpPr>
        <dsp:cNvPr id="0" name=""/>
        <dsp:cNvSpPr/>
      </dsp:nvSpPr>
      <dsp:spPr>
        <a:xfrm rot="15120000">
          <a:off x="2010111" y="2894412"/>
          <a:ext cx="396725" cy="504983"/>
        </a:xfrm>
        <a:prstGeom prst="rightArrow">
          <a:avLst>
            <a:gd name="adj1" fmla="val 60000"/>
            <a:gd name="adj2" fmla="val 50000"/>
          </a:avLst>
        </a:prstGeom>
        <a:solidFill>
          <a:schemeClr val="accent2">
            <a:hueOff val="3511139"/>
            <a:satOff val="-4379"/>
            <a:lumOff val="103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2088009" y="3052005"/>
        <a:ext cx="277708" cy="302989"/>
      </dsp:txXfrm>
    </dsp:sp>
    <dsp:sp modelId="{20412A68-BD11-4566-83B3-AF11E56C0EE7}">
      <dsp:nvSpPr>
        <dsp:cNvPr id="0" name=""/>
        <dsp:cNvSpPr/>
      </dsp:nvSpPr>
      <dsp:spPr>
        <a:xfrm>
          <a:off x="1110043" y="1320643"/>
          <a:ext cx="1496246" cy="1496246"/>
        </a:xfrm>
        <a:prstGeom prst="ellips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solidFill>
                <a:srgbClr val="FFCC00"/>
              </a:solidFill>
            </a:rPr>
            <a:t>A</a:t>
          </a:r>
          <a:r>
            <a:rPr lang="en-US" sz="3200" kern="1200" dirty="0" smtClean="0"/>
            <a:t>sk Again</a:t>
          </a:r>
          <a:endParaRPr lang="en-US" sz="3200" kern="1200" dirty="0"/>
        </a:p>
      </dsp:txBody>
      <dsp:txXfrm>
        <a:off x="1329163" y="1539763"/>
        <a:ext cx="1058006" cy="1058006"/>
      </dsp:txXfrm>
    </dsp:sp>
    <dsp:sp modelId="{4484A8A6-FE39-4E18-90A7-9A285B6DCB18}">
      <dsp:nvSpPr>
        <dsp:cNvPr id="0" name=""/>
        <dsp:cNvSpPr/>
      </dsp:nvSpPr>
      <dsp:spPr>
        <a:xfrm rot="19440000">
          <a:off x="2558754" y="1163149"/>
          <a:ext cx="396725" cy="504983"/>
        </a:xfrm>
        <a:prstGeom prst="rightArrow">
          <a:avLst>
            <a:gd name="adj1" fmla="val 60000"/>
            <a:gd name="adj2" fmla="val 50000"/>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2570119" y="1299124"/>
        <a:ext cx="277708" cy="30298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5138"/>
          </a:xfrm>
          <a:prstGeom prst="rect">
            <a:avLst/>
          </a:prstGeom>
        </p:spPr>
        <p:txBody>
          <a:bodyPr vert="horz" lIns="90914" tIns="45457" rIns="90914" bIns="45457"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884613" y="2"/>
            <a:ext cx="2971800" cy="465138"/>
          </a:xfrm>
          <a:prstGeom prst="rect">
            <a:avLst/>
          </a:prstGeom>
        </p:spPr>
        <p:txBody>
          <a:bodyPr vert="horz" lIns="90914" tIns="45457" rIns="90914" bIns="45457" rtlCol="0"/>
          <a:lstStyle>
            <a:lvl1pPr algn="r">
              <a:defRPr sz="1200">
                <a:latin typeface="Arial" charset="0"/>
              </a:defRPr>
            </a:lvl1pPr>
          </a:lstStyle>
          <a:p>
            <a:pPr>
              <a:defRPr/>
            </a:pPr>
            <a:fld id="{E4341B50-AF34-4A46-9DA3-A8C9169635C2}" type="datetimeFigureOut">
              <a:rPr lang="en-US"/>
              <a:pPr>
                <a:defRPr/>
              </a:pPr>
              <a:t>2/8/2017</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0914" tIns="45457" rIns="90914" bIns="45457"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0914" tIns="45457" rIns="90914" bIns="45457" rtlCol="0" anchor="b"/>
          <a:lstStyle>
            <a:lvl1pPr algn="r">
              <a:defRPr sz="1200">
                <a:latin typeface="Arial" charset="0"/>
              </a:defRPr>
            </a:lvl1pPr>
          </a:lstStyle>
          <a:p>
            <a:pPr>
              <a:defRPr/>
            </a:pPr>
            <a:fld id="{5FC86E19-EEAA-41B0-934F-5B309C44413D}" type="slidenum">
              <a:rPr lang="en-US"/>
              <a:pPr>
                <a:defRPr/>
              </a:pPr>
              <a:t>‹#›</a:t>
            </a:fld>
            <a:endParaRPr lang="en-US"/>
          </a:p>
        </p:txBody>
      </p:sp>
    </p:spTree>
    <p:extLst>
      <p:ext uri="{BB962C8B-B14F-4D97-AF65-F5344CB8AC3E}">
        <p14:creationId xmlns:p14="http://schemas.microsoft.com/office/powerpoint/2010/main" val="35976724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5138"/>
          </a:xfrm>
          <a:prstGeom prst="rect">
            <a:avLst/>
          </a:prstGeom>
        </p:spPr>
        <p:txBody>
          <a:bodyPr vert="horz" lIns="90914" tIns="45457" rIns="90914" bIns="45457"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2"/>
            <a:ext cx="2971800" cy="465138"/>
          </a:xfrm>
          <a:prstGeom prst="rect">
            <a:avLst/>
          </a:prstGeom>
        </p:spPr>
        <p:txBody>
          <a:bodyPr vert="horz" lIns="90914" tIns="45457" rIns="90914" bIns="45457" rtlCol="0"/>
          <a:lstStyle>
            <a:lvl1pPr algn="r">
              <a:defRPr sz="1200">
                <a:latin typeface="Arial" charset="0"/>
              </a:defRPr>
            </a:lvl1pPr>
          </a:lstStyle>
          <a:p>
            <a:pPr>
              <a:defRPr/>
            </a:pPr>
            <a:fld id="{12B61C43-0847-4027-94C7-AF0E3164C5E0}" type="datetimeFigureOut">
              <a:rPr lang="en-US"/>
              <a:pPr>
                <a:defRPr/>
              </a:pPr>
              <a:t>2/8/2017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0914" tIns="45457" rIns="90914" bIns="45457" rtlCol="0" anchor="ctr"/>
          <a:lstStyle/>
          <a:p>
            <a:pPr lvl="0"/>
            <a:endParaRPr lang="en-US" noProof="0" smtClean="0"/>
          </a:p>
        </p:txBody>
      </p:sp>
      <p:sp>
        <p:nvSpPr>
          <p:cNvPr id="5" name="Notes Placeholder 4"/>
          <p:cNvSpPr>
            <a:spLocks noGrp="1"/>
          </p:cNvSpPr>
          <p:nvPr>
            <p:ph type="body" sz="quarter" idx="3"/>
          </p:nvPr>
        </p:nvSpPr>
        <p:spPr>
          <a:xfrm>
            <a:off x="685800" y="4416434"/>
            <a:ext cx="5486400" cy="4183063"/>
          </a:xfrm>
          <a:prstGeom prst="rect">
            <a:avLst/>
          </a:prstGeom>
        </p:spPr>
        <p:txBody>
          <a:bodyPr vert="horz" lIns="90914" tIns="45457" rIns="90914" bIns="4545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0914" tIns="45457" rIns="90914" bIns="45457"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0914" tIns="45457" rIns="90914" bIns="45457" rtlCol="0" anchor="b"/>
          <a:lstStyle>
            <a:lvl1pPr algn="r">
              <a:defRPr sz="1200">
                <a:latin typeface="Arial" charset="0"/>
              </a:defRPr>
            </a:lvl1pPr>
          </a:lstStyle>
          <a:p>
            <a:pPr>
              <a:defRPr/>
            </a:pPr>
            <a:fld id="{A9EFAA37-A671-4754-98D0-17C3C766E01E}" type="slidenum">
              <a:rPr lang="en-US"/>
              <a:pPr>
                <a:defRPr/>
              </a:pPr>
              <a:t>‹#›</a:t>
            </a:fld>
            <a:endParaRPr lang="en-US"/>
          </a:p>
        </p:txBody>
      </p:sp>
    </p:spTree>
    <p:extLst>
      <p:ext uri="{BB962C8B-B14F-4D97-AF65-F5344CB8AC3E}">
        <p14:creationId xmlns:p14="http://schemas.microsoft.com/office/powerpoint/2010/main" val="36969111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0463" indent="-170463">
              <a:buFont typeface="Arial" panose="020B0604020202020204" pitchFamily="34" charset="0"/>
              <a:buChar char="•"/>
            </a:pPr>
            <a:r>
              <a:rPr lang="en-US" dirty="0" smtClean="0"/>
              <a:t>Welcome</a:t>
            </a:r>
            <a:r>
              <a:rPr lang="en-US" baseline="0" dirty="0" smtClean="0"/>
              <a:t> to the evidence-based communication method known as teach-back. The training is divided into two parts – Part 1: The Basics will focus on several communication principles in preparation for Part 2: Teach-back. </a:t>
            </a:r>
          </a:p>
          <a:p>
            <a:endParaRPr lang="en-US" baseline="0" dirty="0" smtClean="0"/>
          </a:p>
          <a:p>
            <a:pPr marL="170463" indent="-170463">
              <a:buFont typeface="Arial" panose="020B0604020202020204" pitchFamily="34" charset="0"/>
              <a:buChar char="•"/>
            </a:pPr>
            <a:r>
              <a:rPr lang="en-US" baseline="0" dirty="0" smtClean="0"/>
              <a:t> “Always events” are defined by the Institute for Healthcare Improvement as “aspects of the care experience that should always occur when patients, their family members or other care partners, and service users interact with health care professionals and the health care delivery system.” http://www.ihi.org/Engage/Initiatives/PatientFamilyCenteredCare/Pages/AlwaysEvents.aspx</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baseline="0" dirty="0" smtClean="0"/>
              <a:t>Who thinks that effective communication with our patients/residents/families should always occur? Does it?</a:t>
            </a:r>
          </a:p>
          <a:p>
            <a:endParaRPr lang="en-US" baseline="0" dirty="0" smtClean="0"/>
          </a:p>
          <a:p>
            <a:pPr marL="170463" indent="-170463">
              <a:buFont typeface="Arial" panose="020B0604020202020204" pitchFamily="34" charset="0"/>
              <a:buChar char="•"/>
            </a:pPr>
            <a:r>
              <a:rPr lang="en-US" baseline="0" dirty="0" smtClean="0"/>
              <a:t>What do you hope to learn about teach-back? </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A9EFAA37-A671-4754-98D0-17C3C766E01E}" type="slidenum">
              <a:rPr lang="en-US" smtClean="0"/>
              <a:pPr>
                <a:defRPr/>
              </a:pPr>
              <a:t>1</a:t>
            </a:fld>
            <a:endParaRPr lang="en-US" dirty="0"/>
          </a:p>
        </p:txBody>
      </p:sp>
    </p:spTree>
    <p:extLst>
      <p:ext uri="{BB962C8B-B14F-4D97-AF65-F5344CB8AC3E}">
        <p14:creationId xmlns:p14="http://schemas.microsoft.com/office/powerpoint/2010/main" val="2084354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0463" indent="-170463">
              <a:buFont typeface="Arial" panose="020B0604020202020204" pitchFamily="34" charset="0"/>
              <a:buChar char="•"/>
            </a:pPr>
            <a:r>
              <a:rPr lang="en-US" dirty="0" smtClean="0"/>
              <a:t>Patient activation </a:t>
            </a:r>
            <a:r>
              <a:rPr lang="en-US" baseline="0" dirty="0" smtClean="0"/>
              <a:t>occurs over time. The passive patient/resident is just that. They have assumed limited responsibility – ownership – of their health outcomes. I am sure you have had the conversation with a patient whose response to your question about what medications he/she takes is, “I don’t know. The doctor knows my medicines.” This would be the comment made by a patient who has assumed a very passive role in his/her health and healthcare. These patients have low levels of activation.</a:t>
            </a:r>
          </a:p>
          <a:p>
            <a:endParaRPr lang="en-US" baseline="0" dirty="0" smtClean="0"/>
          </a:p>
          <a:p>
            <a:pPr marL="170463" indent="-170463">
              <a:buFont typeface="Arial" panose="020B0604020202020204" pitchFamily="34" charset="0"/>
              <a:buChar char="•"/>
            </a:pPr>
            <a:r>
              <a:rPr lang="en-US" baseline="0" dirty="0" smtClean="0"/>
              <a:t>The engaged patient takes their medication and may even know why it was prescribed but they may not know that the muscle cramps they were experiencing for the past week were due to the statin they are taking. They would more than likely wait for their next scheduled appointment because “that is when the doctor told me to come back.” Engaged patients may be “compliant” with their medication regimen and treatment plan but may not be able to tell you which symptoms, if they occur, would require notifying his/her provider.</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baseline="0" dirty="0" smtClean="0"/>
              <a:t>The activated patient is the individual who is on the search for information, wanting to learn more, and comes with his/her questions. They are individuals who bring their notebook of questions to their post discharge follow-up  appointment.  </a:t>
            </a:r>
          </a:p>
          <a:p>
            <a:pPr marL="170463" indent="-170463">
              <a:buFont typeface="Arial" panose="020B0604020202020204" pitchFamily="34" charset="0"/>
              <a:buChar char="•"/>
            </a:pPr>
            <a:endParaRPr lang="en-US" baseline="0" dirty="0" smtClean="0"/>
          </a:p>
          <a:p>
            <a:pPr marL="170463" indent="-170463" defTabSz="909139">
              <a:buFont typeface="Arial" panose="020B0604020202020204" pitchFamily="34" charset="0"/>
              <a:buChar char="•"/>
              <a:defRPr/>
            </a:pPr>
            <a:r>
              <a:rPr lang="en-US" baseline="0" dirty="0" smtClean="0"/>
              <a:t>What difference could a better understanding of patient activation make for your patients/residents? For you? Interventions will be most effective if the specific contributing factor or factors are addressed. For example, providing patient education materials to an individual who is simply unwilling to assume their role in their healthcare will not produce the positive outcome you would like to see. The problem is that he/she is unwilling to assume responsibility for their health. A patient nervous about giving themselves insulin does not necessarily need more instruction but rather encouragement and support.</a:t>
            </a:r>
          </a:p>
          <a:p>
            <a:pPr marL="170463" indent="-17046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A9EFAA37-A671-4754-98D0-17C3C766E01E}" type="slidenum">
              <a:rPr lang="en-US" smtClean="0"/>
              <a:pPr>
                <a:defRPr/>
              </a:pPr>
              <a:t>10</a:t>
            </a:fld>
            <a:endParaRPr lang="en-US"/>
          </a:p>
        </p:txBody>
      </p:sp>
    </p:spTree>
    <p:extLst>
      <p:ext uri="{BB962C8B-B14F-4D97-AF65-F5344CB8AC3E}">
        <p14:creationId xmlns:p14="http://schemas.microsoft.com/office/powerpoint/2010/main" val="4055635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463" indent="-170463">
              <a:buFont typeface="Arial" panose="020B0604020202020204" pitchFamily="34" charset="0"/>
              <a:buChar char="•"/>
            </a:pPr>
            <a:r>
              <a:rPr lang="en-US" dirty="0" smtClean="0"/>
              <a:t>The more activated an individual is in their health and healthcare, the better the care the individual receives.</a:t>
            </a:r>
          </a:p>
          <a:p>
            <a:endParaRPr lang="en-US" dirty="0" smtClean="0"/>
          </a:p>
          <a:p>
            <a:pPr marL="170463" indent="-170463">
              <a:buFont typeface="Arial" panose="020B0604020202020204" pitchFamily="34" charset="0"/>
              <a:buChar char="•"/>
            </a:pPr>
            <a:r>
              <a:rPr lang="en-US" dirty="0" smtClean="0"/>
              <a:t>He</a:t>
            </a:r>
            <a:r>
              <a:rPr lang="en-US" baseline="0" dirty="0" smtClean="0"/>
              <a:t> or </a:t>
            </a:r>
            <a:r>
              <a:rPr lang="en-US" dirty="0" smtClean="0"/>
              <a:t>she is </a:t>
            </a:r>
            <a:r>
              <a:rPr lang="en-US" baseline="0" dirty="0" smtClean="0"/>
              <a:t>more adherent to the prescribed medication regimen.</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dirty="0" smtClean="0"/>
              <a:t>Activated individuals make better </a:t>
            </a:r>
            <a:r>
              <a:rPr lang="en-US" baseline="0" dirty="0" smtClean="0"/>
              <a:t>life style choices by eating healthier and engaging in more physical activity.</a:t>
            </a:r>
          </a:p>
          <a:p>
            <a:pPr marL="170463" indent="-170463">
              <a:buFont typeface="Arial" panose="020B0604020202020204" pitchFamily="34" charset="0"/>
              <a:buChar char="•"/>
            </a:pPr>
            <a:endParaRPr lang="en-US" baseline="0" dirty="0" smtClean="0"/>
          </a:p>
          <a:p>
            <a:pPr marL="170463" indent="-170463" defTabSz="909139">
              <a:buFont typeface="Arial" panose="020B0604020202020204" pitchFamily="34" charset="0"/>
              <a:buChar char="•"/>
              <a:defRPr/>
            </a:pPr>
            <a:r>
              <a:rPr lang="en-US" dirty="0" smtClean="0"/>
              <a:t>They are more engaged</a:t>
            </a:r>
            <a:r>
              <a:rPr lang="en-US" baseline="0" dirty="0" smtClean="0"/>
              <a:t> with their clinicians, asking questions about their health and developing plans of care with their providers. </a:t>
            </a:r>
          </a:p>
          <a:p>
            <a:pPr marL="170463" indent="-170463" defTabSz="909139">
              <a:buFont typeface="Arial" panose="020B0604020202020204" pitchFamily="34" charset="0"/>
              <a:buChar char="•"/>
              <a:defRPr/>
            </a:pPr>
            <a:endParaRPr lang="en-US" baseline="0" dirty="0" smtClean="0"/>
          </a:p>
          <a:p>
            <a:pPr marL="170463" indent="-170463" defTabSz="909139">
              <a:buFont typeface="Arial" panose="020B0604020202020204" pitchFamily="34" charset="0"/>
              <a:buChar char="•"/>
              <a:defRPr/>
            </a:pPr>
            <a:r>
              <a:rPr lang="en-US" dirty="0" smtClean="0"/>
              <a:t>Activated</a:t>
            </a:r>
            <a:r>
              <a:rPr lang="en-US" baseline="0" dirty="0" smtClean="0"/>
              <a:t> individuals utilize the emergency department less frequently. What do you think could be the reason for this? (All the above. They are taking their medications – they have a healthier life style – have a plan of care that they helped develop.)</a:t>
            </a:r>
          </a:p>
          <a:p>
            <a:pPr defTabSz="909139">
              <a:defRPr/>
            </a:pPr>
            <a:endParaRPr lang="en-US" baseline="0" dirty="0" smtClean="0"/>
          </a:p>
          <a:p>
            <a:pPr marL="170463" indent="-170463" defTabSz="909139">
              <a:buFont typeface="Arial" panose="020B0604020202020204" pitchFamily="34" charset="0"/>
              <a:buChar char="•"/>
              <a:defRPr/>
            </a:pPr>
            <a:r>
              <a:rPr lang="en-US" baseline="0" dirty="0" smtClean="0"/>
              <a:t>Something that relates to us here participating in this training is that more activated individuals have less job absenteeism and a higher degree of job satisfaction. Why do you think that is? (Healthier.)</a:t>
            </a:r>
          </a:p>
          <a:p>
            <a:pPr marL="170463" indent="-170463" defTabSz="909139">
              <a:buFont typeface="Arial" panose="020B0604020202020204" pitchFamily="34" charset="0"/>
              <a:buChar char="•"/>
              <a:defRPr/>
            </a:pPr>
            <a:endParaRPr lang="en-US" baseline="0" dirty="0" smtClean="0"/>
          </a:p>
          <a:p>
            <a:pPr marL="170463" indent="-170463" defTabSz="909139">
              <a:buFont typeface="Arial" panose="020B0604020202020204" pitchFamily="34" charset="0"/>
              <a:buChar char="•"/>
              <a:defRPr/>
            </a:pPr>
            <a:r>
              <a:rPr lang="en-US" baseline="0" dirty="0" smtClean="0"/>
              <a:t>Most importantly, higher activated patients are more likely to leave a clinical appointment (for that matter, any healthcare encounter) with their needs met. Isn’t that what we want – patients/families leaving satisfied with the care they receive?</a:t>
            </a:r>
          </a:p>
          <a:p>
            <a:pPr marL="170463" indent="-170463" defTabSz="909139">
              <a:buFont typeface="Arial" panose="020B0604020202020204" pitchFamily="34" charset="0"/>
              <a:buChar char="•"/>
              <a:defRPr/>
            </a:pPr>
            <a:endParaRPr lang="en-US" baseline="0" dirty="0" smtClean="0"/>
          </a:p>
          <a:p>
            <a:pPr defTabSz="909139">
              <a:defRPr/>
            </a:pPr>
            <a:endParaRPr lang="en-US" dirty="0" smtClean="0"/>
          </a:p>
          <a:p>
            <a:pPr marL="170463" indent="-170463">
              <a:buFont typeface="Arial" panose="020B0604020202020204" pitchFamily="34" charset="0"/>
              <a:buChar char="•"/>
            </a:pPr>
            <a:endParaRPr lang="en-US" dirty="0" smtClean="0"/>
          </a:p>
          <a:p>
            <a:pPr marL="170463" indent="-170463">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pPr>
              <a:defRPr/>
            </a:pPr>
            <a:fld id="{A9EFAA37-A671-4754-98D0-17C3C766E01E}" type="slidenum">
              <a:rPr lang="en-US" smtClean="0"/>
              <a:pPr>
                <a:defRPr/>
              </a:pPr>
              <a:t>11</a:t>
            </a:fld>
            <a:endParaRPr lang="en-US"/>
          </a:p>
        </p:txBody>
      </p:sp>
    </p:spTree>
    <p:extLst>
      <p:ext uri="{BB962C8B-B14F-4D97-AF65-F5344CB8AC3E}">
        <p14:creationId xmlns:p14="http://schemas.microsoft.com/office/powerpoint/2010/main" val="2965788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463" indent="-170463">
              <a:buFont typeface="Arial" panose="020B0604020202020204" pitchFamily="34" charset="0"/>
              <a:buChar char="•"/>
            </a:pPr>
            <a:r>
              <a:rPr lang="en-US" dirty="0" smtClean="0"/>
              <a:t>Let’s briefly</a:t>
            </a:r>
            <a:r>
              <a:rPr lang="en-US" baseline="0" dirty="0" smtClean="0"/>
              <a:t> discuss what patient activation is not.</a:t>
            </a:r>
          </a:p>
          <a:p>
            <a:endParaRPr lang="en-US" dirty="0" smtClean="0"/>
          </a:p>
          <a:p>
            <a:pPr marL="170463" indent="-170463">
              <a:buFont typeface="Arial" panose="020B0604020202020204" pitchFamily="34" charset="0"/>
              <a:buChar char="•"/>
            </a:pPr>
            <a:r>
              <a:rPr lang="en-US" dirty="0" smtClean="0"/>
              <a:t>Patient education is an important element in</a:t>
            </a:r>
            <a:r>
              <a:rPr lang="en-US" baseline="0" dirty="0" smtClean="0"/>
              <a:t> assisting patients to become activated in their health and healthcare but it is not enough.</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baseline="0" dirty="0" smtClean="0"/>
              <a:t>In the same way, patient engagement activities such as bedside change-of-shift reports, patient surveys, patient/family councils, and  patient portals to electronic health records may support patients in the activation process but they do not necessarily move a patient from passivity to becoming actively engaged in their healthcare.</a:t>
            </a:r>
            <a:endParaRPr lang="en-US" dirty="0"/>
          </a:p>
        </p:txBody>
      </p:sp>
      <p:sp>
        <p:nvSpPr>
          <p:cNvPr id="4" name="Slide Number Placeholder 3"/>
          <p:cNvSpPr>
            <a:spLocks noGrp="1"/>
          </p:cNvSpPr>
          <p:nvPr>
            <p:ph type="sldNum" sz="quarter" idx="10"/>
          </p:nvPr>
        </p:nvSpPr>
        <p:spPr/>
        <p:txBody>
          <a:bodyPr/>
          <a:lstStyle/>
          <a:p>
            <a:pPr>
              <a:defRPr/>
            </a:pPr>
            <a:fld id="{A9EFAA37-A671-4754-98D0-17C3C766E01E}" type="slidenum">
              <a:rPr lang="en-US" smtClean="0"/>
              <a:pPr>
                <a:defRPr/>
              </a:pPr>
              <a:t>12</a:t>
            </a:fld>
            <a:endParaRPr lang="en-US"/>
          </a:p>
        </p:txBody>
      </p:sp>
    </p:spTree>
    <p:extLst>
      <p:ext uri="{BB962C8B-B14F-4D97-AF65-F5344CB8AC3E}">
        <p14:creationId xmlns:p14="http://schemas.microsoft.com/office/powerpoint/2010/main" val="2593118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463" indent="-170463">
              <a:buFont typeface="Arial" panose="020B0604020202020204" pitchFamily="34" charset="0"/>
              <a:buChar char="•"/>
            </a:pPr>
            <a:r>
              <a:rPr lang="en-US" dirty="0" smtClean="0"/>
              <a:t>We’ve covered a considerable amount of information about the patient healthcare experience</a:t>
            </a:r>
            <a:r>
              <a:rPr lang="en-US" baseline="0" dirty="0" smtClean="0"/>
              <a:t> and patient activation as a basic element of teach-back. I want to make sure that how I have presented the information is helpful. </a:t>
            </a:r>
          </a:p>
          <a:p>
            <a:endParaRPr lang="en-US" baseline="0" dirty="0" smtClean="0"/>
          </a:p>
          <a:p>
            <a:pPr marL="170463" indent="-170463">
              <a:buFont typeface="Arial" panose="020B0604020202020204" pitchFamily="34" charset="0"/>
              <a:buChar char="•"/>
            </a:pPr>
            <a:r>
              <a:rPr lang="en-US" baseline="0" dirty="0" smtClean="0"/>
              <a:t>If you were to go back to your unit/floor/department/facility and a colleague asked you the reason why you have started talking about patient activation ad </a:t>
            </a:r>
            <a:r>
              <a:rPr lang="en-US" baseline="0" dirty="0" err="1" smtClean="0"/>
              <a:t>nauseum</a:t>
            </a:r>
            <a:r>
              <a:rPr lang="en-US" baseline="0" dirty="0" smtClean="0"/>
              <a:t>, what is one reason that you would give regarding the importance of patient activation for the patients/residents/families you serve?  (Speaker is modeling teach-back method with this question.) (Encourage discussion as time allows.)</a:t>
            </a:r>
          </a:p>
          <a:p>
            <a:pPr marL="170463" indent="-170463">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A9EFAA37-A671-4754-98D0-17C3C766E01E}" type="slidenum">
              <a:rPr lang="en-US" smtClean="0"/>
              <a:pPr>
                <a:defRPr/>
              </a:pPr>
              <a:t>13</a:t>
            </a:fld>
            <a:endParaRPr lang="en-US"/>
          </a:p>
        </p:txBody>
      </p:sp>
    </p:spTree>
    <p:extLst>
      <p:ext uri="{BB962C8B-B14F-4D97-AF65-F5344CB8AC3E}">
        <p14:creationId xmlns:p14="http://schemas.microsoft.com/office/powerpoint/2010/main" val="2320612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463" indent="-170463">
              <a:buFont typeface="Arial" panose="020B0604020202020204" pitchFamily="34" charset="0"/>
              <a:buChar char="•"/>
            </a:pPr>
            <a:r>
              <a:rPr lang="en-US" dirty="0" smtClean="0"/>
              <a:t>We’ve spent some time discussing</a:t>
            </a:r>
            <a:r>
              <a:rPr lang="en-US" baseline="0" dirty="0" smtClean="0"/>
              <a:t> the importance of patients becoming activated in their health and healthcare. Generally speaking, they have better outcomes. </a:t>
            </a:r>
          </a:p>
          <a:p>
            <a:endParaRPr lang="en-US" baseline="0" dirty="0" smtClean="0"/>
          </a:p>
          <a:p>
            <a:pPr marL="170463" indent="-170463">
              <a:buFont typeface="Arial" panose="020B0604020202020204" pitchFamily="34" charset="0"/>
              <a:buChar char="•"/>
            </a:pPr>
            <a:r>
              <a:rPr lang="en-US" baseline="0" dirty="0" smtClean="0"/>
              <a:t>Prior to that we spent some time exploring factors that influence the patient healthcare experience. At this time, we will take a closer look at how we provide information to patients/residents/families – specifically addressing health literacy.</a:t>
            </a:r>
            <a:endParaRPr lang="en-US" dirty="0"/>
          </a:p>
        </p:txBody>
      </p:sp>
      <p:sp>
        <p:nvSpPr>
          <p:cNvPr id="4" name="Slide Number Placeholder 3"/>
          <p:cNvSpPr>
            <a:spLocks noGrp="1"/>
          </p:cNvSpPr>
          <p:nvPr>
            <p:ph type="sldNum" sz="quarter" idx="10"/>
          </p:nvPr>
        </p:nvSpPr>
        <p:spPr/>
        <p:txBody>
          <a:bodyPr/>
          <a:lstStyle/>
          <a:p>
            <a:pPr>
              <a:defRPr/>
            </a:pPr>
            <a:fld id="{A9EFAA37-A671-4754-98D0-17C3C766E01E}" type="slidenum">
              <a:rPr lang="en-US" smtClean="0"/>
              <a:pPr>
                <a:defRPr/>
              </a:pPr>
              <a:t>14</a:t>
            </a:fld>
            <a:endParaRPr lang="en-US"/>
          </a:p>
        </p:txBody>
      </p:sp>
    </p:spTree>
    <p:extLst>
      <p:ext uri="{BB962C8B-B14F-4D97-AF65-F5344CB8AC3E}">
        <p14:creationId xmlns:p14="http://schemas.microsoft.com/office/powerpoint/2010/main" val="3856971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463" indent="-170463">
              <a:buFont typeface="Arial" panose="020B0604020202020204" pitchFamily="34" charset="0"/>
              <a:buChar char="•"/>
            </a:pPr>
            <a:r>
              <a:rPr lang="en-US" dirty="0" smtClean="0"/>
              <a:t>A</a:t>
            </a:r>
            <a:r>
              <a:rPr lang="en-US" baseline="0" dirty="0" smtClean="0"/>
              <a:t> patient’s level of health literacy will be affected not only by his/her ability to read but also by  an individual’s ability to access health information – to process the information – and determine what it means - in order to make appropriate health decisions. </a:t>
            </a:r>
          </a:p>
          <a:p>
            <a:endParaRPr lang="en-US" dirty="0" smtClean="0"/>
          </a:p>
          <a:p>
            <a:pPr marL="170463" indent="-170463">
              <a:buFont typeface="Arial" panose="020B0604020202020204" pitchFamily="34" charset="0"/>
              <a:buChar char="•"/>
            </a:pPr>
            <a:r>
              <a:rPr lang="en-US" dirty="0" smtClean="0"/>
              <a:t>Less</a:t>
            </a:r>
            <a:r>
              <a:rPr lang="en-US" baseline="0" dirty="0" smtClean="0"/>
              <a:t> than </a:t>
            </a:r>
            <a:r>
              <a:rPr lang="en-US" b="1" baseline="0" dirty="0" smtClean="0"/>
              <a:t>one out of ten</a:t>
            </a:r>
            <a:r>
              <a:rPr lang="en-US" baseline="0" dirty="0" smtClean="0"/>
              <a:t> literate Americans are proficient in understanding health information. Did you know that after a healthcare encounter, patients forget up to 80% of what you tell them? If they do remember, only half of what they remember is correct.</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baseline="0" dirty="0" smtClean="0"/>
              <a:t>Think back to our patient activation discussion. What was one of the key elements of becoming an activated patient? </a:t>
            </a:r>
            <a:r>
              <a:rPr lang="en-US" b="1" baseline="0" dirty="0" smtClean="0"/>
              <a:t>KNOWLEDGE</a:t>
            </a:r>
            <a:r>
              <a:rPr lang="en-US" baseline="0" dirty="0" smtClean="0"/>
              <a:t>. Knowledge is essential. If a patient does not remember our instructions or what he/she remembers is incorrect, how well spent is our time when providing education about diabetes, heart failure, medications, and the list goes on and on?</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dirty="0" smtClean="0"/>
              <a:t>Limited </a:t>
            </a:r>
            <a:r>
              <a:rPr lang="en-US" b="1" dirty="0" smtClean="0"/>
              <a:t>health literacy </a:t>
            </a:r>
            <a:r>
              <a:rPr lang="en-US" dirty="0" smtClean="0"/>
              <a:t>is associated with medication errors, increased health care costs, and inadequate knowledge and care for chronic health conditions. This</a:t>
            </a:r>
            <a:r>
              <a:rPr lang="en-US" baseline="0" dirty="0" smtClean="0"/>
              <a:t> is sounding rather familiar –  isn’t it?</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dirty="0" smtClean="0"/>
              <a:t>Low health literacy may also have negative psychological effects. One study found that those with limited health literacy skills reported a sense of shame about their skill level. As a result, they may hide reading or vocabulary difficulties to maintain their dignity. An individual</a:t>
            </a:r>
            <a:r>
              <a:rPr lang="en-US" baseline="0" dirty="0" smtClean="0"/>
              <a:t> is unlikely to ask a question or ask for clarification if they are afraid of sounding foolish. Consider your own willingness to ask a question if you think it might be a ‘stupid’ question.</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9EFAA37-A671-4754-98D0-17C3C766E01E}"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4147227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463" indent="-170463">
              <a:buFont typeface="Arial" panose="020B0604020202020204" pitchFamily="34" charset="0"/>
              <a:buChar char="•"/>
            </a:pPr>
            <a:r>
              <a:rPr lang="en-US" dirty="0" smtClean="0">
                <a:solidFill>
                  <a:srgbClr val="C00000"/>
                </a:solidFill>
              </a:rPr>
              <a:t>Like</a:t>
            </a:r>
            <a:r>
              <a:rPr lang="en-US" baseline="0" dirty="0" smtClean="0">
                <a:solidFill>
                  <a:srgbClr val="C00000"/>
                </a:solidFill>
              </a:rPr>
              <a:t> t</a:t>
            </a:r>
            <a:r>
              <a:rPr lang="en-US" dirty="0" smtClean="0">
                <a:solidFill>
                  <a:srgbClr val="C00000"/>
                </a:solidFill>
              </a:rPr>
              <a:t>he </a:t>
            </a:r>
            <a:r>
              <a:rPr lang="en-US" baseline="0" dirty="0" smtClean="0">
                <a:solidFill>
                  <a:srgbClr val="C00000"/>
                </a:solidFill>
              </a:rPr>
              <a:t>universal infection prevention  precautions that we employ in the care of our patients/residents, that is, wearing gloves and washing our hands, </a:t>
            </a:r>
            <a:r>
              <a:rPr lang="en-US" b="1" baseline="0" dirty="0" smtClean="0">
                <a:solidFill>
                  <a:srgbClr val="C00000"/>
                </a:solidFill>
              </a:rPr>
              <a:t>UNIVERSAL COMMUNICATION  PRINCIPLES</a:t>
            </a:r>
            <a:r>
              <a:rPr lang="en-US" baseline="0" dirty="0" smtClean="0">
                <a:solidFill>
                  <a:srgbClr val="C00000"/>
                </a:solidFill>
              </a:rPr>
              <a:t> benefit everyone.	</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baseline="0" dirty="0" smtClean="0"/>
              <a:t>Everyone benefits from clear information including the sender and receiver of the information.</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baseline="0" dirty="0" smtClean="0"/>
              <a:t>It is difficult to identify patients who are at risk for misunderstanding. They may compensate by saying that the lenses in their glasses need changing; or they will review the information when they get home; or simply say, “I don’t have any questions.”</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baseline="0" dirty="0" smtClean="0"/>
              <a:t>Knowing the patient’s level of education does not ensure patient understanding. Remember your experience with the mechanic – and you are a highly educated person. </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baseline="0" dirty="0" smtClean="0"/>
              <a:t>Bottom line – our patients/residents need us to use plain language.</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A9EFAA37-A671-4754-98D0-17C3C766E01E}" type="slidenum">
              <a:rPr lang="en-US" smtClean="0"/>
              <a:pPr>
                <a:defRPr/>
              </a:pPr>
              <a:t>16</a:t>
            </a:fld>
            <a:endParaRPr lang="en-US"/>
          </a:p>
        </p:txBody>
      </p:sp>
    </p:spTree>
    <p:extLst>
      <p:ext uri="{BB962C8B-B14F-4D97-AF65-F5344CB8AC3E}">
        <p14:creationId xmlns:p14="http://schemas.microsoft.com/office/powerpoint/2010/main" val="113112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463" indent="-170463">
              <a:buFont typeface="Arial" panose="020B0604020202020204" pitchFamily="34" charset="0"/>
              <a:buChar char="•"/>
            </a:pPr>
            <a:r>
              <a:rPr lang="en-US" dirty="0" smtClean="0"/>
              <a:t>We’ve briefly discussed health literacy</a:t>
            </a:r>
            <a:r>
              <a:rPr lang="en-US" baseline="0" dirty="0" smtClean="0"/>
              <a:t>. How would you describe health literacy to a patient/resident or family member? (Speaker is modeling teach-back method with this question.) (Encourage discussion as time allows.)</a:t>
            </a:r>
          </a:p>
          <a:p>
            <a:pPr marL="170463" indent="-170463">
              <a:buFont typeface="Arial" panose="020B0604020202020204" pitchFamily="34" charset="0"/>
              <a:buChar char="•"/>
            </a:pPr>
            <a:endParaRPr lang="en-US" baseline="0" dirty="0" smtClean="0"/>
          </a:p>
          <a:p>
            <a:pPr marL="170463" indent="-170463" defTabSz="909139">
              <a:buFont typeface="Arial" panose="020B0604020202020204" pitchFamily="34" charset="0"/>
              <a:buChar char="•"/>
              <a:defRPr/>
            </a:pPr>
            <a:r>
              <a:rPr lang="en-US" dirty="0"/>
              <a:t>As healthcare professionals, why should we even be concerned about health literacy?</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A9EFAA37-A671-4754-98D0-17C3C766E01E}" type="slidenum">
              <a:rPr lang="en-US" smtClean="0"/>
              <a:pPr>
                <a:defRPr/>
              </a:pPr>
              <a:t>17</a:t>
            </a:fld>
            <a:endParaRPr lang="en-US"/>
          </a:p>
        </p:txBody>
      </p:sp>
    </p:spTree>
    <p:extLst>
      <p:ext uri="{BB962C8B-B14F-4D97-AF65-F5344CB8AC3E}">
        <p14:creationId xmlns:p14="http://schemas.microsoft.com/office/powerpoint/2010/main" val="2320612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463" indent="-170463">
              <a:buFont typeface="Arial" panose="020B0604020202020204" pitchFamily="34" charset="0"/>
              <a:buChar char="•"/>
            </a:pPr>
            <a:r>
              <a:rPr lang="en-US" dirty="0" smtClean="0"/>
              <a:t>I previously</a:t>
            </a:r>
            <a:r>
              <a:rPr lang="en-US" baseline="0" dirty="0" smtClean="0"/>
              <a:t> </a:t>
            </a:r>
            <a:r>
              <a:rPr lang="en-US" dirty="0" smtClean="0"/>
              <a:t>mentioned that using plain</a:t>
            </a:r>
            <a:r>
              <a:rPr lang="en-US" baseline="0" dirty="0" smtClean="0"/>
              <a:t> language is one of the universal communication principles that improves patients’ health literacy. So let’s take some time to develop a fuller understanding of plain language and how to use it. </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A9EFAA37-A671-4754-98D0-17C3C766E01E}" type="slidenum">
              <a:rPr lang="en-US" smtClean="0"/>
              <a:pPr>
                <a:defRPr/>
              </a:pPr>
              <a:t>18</a:t>
            </a:fld>
            <a:endParaRPr lang="en-US"/>
          </a:p>
        </p:txBody>
      </p:sp>
    </p:spTree>
    <p:extLst>
      <p:ext uri="{BB962C8B-B14F-4D97-AF65-F5344CB8AC3E}">
        <p14:creationId xmlns:p14="http://schemas.microsoft.com/office/powerpoint/2010/main" val="2975151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463" indent="-170463">
              <a:buFont typeface="Arial" panose="020B0604020202020204" pitchFamily="34" charset="0"/>
              <a:buChar char="•"/>
            </a:pPr>
            <a:r>
              <a:rPr lang="en-US" dirty="0" smtClean="0"/>
              <a:t>Plain language</a:t>
            </a:r>
            <a:r>
              <a:rPr lang="en-US" baseline="0" dirty="0" smtClean="0"/>
              <a:t> is simply communicating in a way that everyone can easily understand.</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baseline="0" dirty="0" smtClean="0"/>
              <a:t>It is relevant to the listener or in the case of printed materials – the reader.</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baseline="0" dirty="0" smtClean="0"/>
              <a:t>It is clear, concise and easy to follow.</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baseline="0" dirty="0" smtClean="0"/>
              <a:t>It is conversational – not authoritative, i.e., that you are the one with the education and knowledge.</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baseline="0" dirty="0" smtClean="0"/>
              <a:t>Plain language is helpful. Consider our earlier discussion of your experience with the computer tech or mechanic. How could the use of plain language have benefitted you? How could the use of plain language – versus medical terminology –  benefit your patients/residents?</a:t>
            </a:r>
            <a:endParaRPr lang="en-US" dirty="0"/>
          </a:p>
        </p:txBody>
      </p:sp>
      <p:sp>
        <p:nvSpPr>
          <p:cNvPr id="4" name="Slide Number Placeholder 3"/>
          <p:cNvSpPr>
            <a:spLocks noGrp="1"/>
          </p:cNvSpPr>
          <p:nvPr>
            <p:ph type="sldNum" sz="quarter" idx="10"/>
          </p:nvPr>
        </p:nvSpPr>
        <p:spPr/>
        <p:txBody>
          <a:bodyPr/>
          <a:lstStyle/>
          <a:p>
            <a:pPr>
              <a:defRPr/>
            </a:pPr>
            <a:fld id="{A9EFAA37-A671-4754-98D0-17C3C766E01E}" type="slidenum">
              <a:rPr lang="en-US" smtClean="0"/>
              <a:pPr>
                <a:defRPr/>
              </a:pPr>
              <a:t>19</a:t>
            </a:fld>
            <a:endParaRPr lang="en-US"/>
          </a:p>
        </p:txBody>
      </p:sp>
    </p:spTree>
    <p:extLst>
      <p:ext uri="{BB962C8B-B14F-4D97-AF65-F5344CB8AC3E}">
        <p14:creationId xmlns:p14="http://schemas.microsoft.com/office/powerpoint/2010/main" val="4216126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0463" indent="-170463">
              <a:buFont typeface="Arial" panose="020B0604020202020204" pitchFamily="34" charset="0"/>
              <a:buChar char="•"/>
            </a:pPr>
            <a:r>
              <a:rPr lang="en-US" dirty="0" smtClean="0"/>
              <a:t>At</a:t>
            </a:r>
            <a:r>
              <a:rPr lang="en-US" baseline="0" dirty="0" smtClean="0"/>
              <a:t> the conclusion of Part 1: The Basics training, you will be able to answer the following questions:</a:t>
            </a:r>
          </a:p>
          <a:p>
            <a:endParaRPr lang="en-US" baseline="0" dirty="0" smtClean="0"/>
          </a:p>
          <a:p>
            <a:pPr marL="681855" lvl="1" indent="-227285" defTabSz="909139">
              <a:buFont typeface="+mj-lt"/>
              <a:buAutoNum type="arabicPeriod"/>
            </a:pPr>
            <a:r>
              <a:rPr lang="en-US" dirty="0" smtClean="0"/>
              <a:t>What is patient activation?</a:t>
            </a:r>
          </a:p>
          <a:p>
            <a:pPr marL="454569" lvl="1" defTabSz="909139"/>
            <a:endParaRPr lang="en-US" dirty="0" smtClean="0"/>
          </a:p>
          <a:p>
            <a:pPr marL="683170" lvl="1" indent="-228600">
              <a:buFont typeface="+mj-lt"/>
              <a:buAutoNum type="arabicPeriod" startAt="2"/>
            </a:pPr>
            <a:r>
              <a:rPr lang="en-US" dirty="0" smtClean="0"/>
              <a:t>Why is patient activation important? </a:t>
            </a:r>
          </a:p>
          <a:p>
            <a:pPr marL="454569" lvl="1"/>
            <a:endParaRPr lang="en-US" dirty="0" smtClean="0"/>
          </a:p>
          <a:p>
            <a:pPr marL="683170" lvl="1" indent="-228600">
              <a:buFont typeface="+mj-lt"/>
              <a:buAutoNum type="arabicPeriod" startAt="3"/>
            </a:pPr>
            <a:r>
              <a:rPr lang="en-US" dirty="0" smtClean="0"/>
              <a:t>What is</a:t>
            </a:r>
            <a:r>
              <a:rPr lang="en-US" baseline="0" dirty="0" smtClean="0"/>
              <a:t> health literacy?</a:t>
            </a:r>
          </a:p>
          <a:p>
            <a:pPr marL="454569" lvl="1"/>
            <a:endParaRPr lang="en-US" baseline="0" dirty="0" smtClean="0"/>
          </a:p>
          <a:p>
            <a:pPr marL="683170" lvl="1" indent="-228600">
              <a:buFont typeface="+mj-lt"/>
              <a:buAutoNum type="arabicPeriod" startAt="4"/>
            </a:pPr>
            <a:r>
              <a:rPr lang="en-US" baseline="0" dirty="0" smtClean="0"/>
              <a:t>How do we use plain language in our communication with patients and families? You will have an opportunity to practice using plain language.</a:t>
            </a:r>
          </a:p>
          <a:p>
            <a:pPr marL="454569" lvl="1"/>
            <a:endParaRPr lang="en-US" baseline="0" dirty="0" smtClean="0"/>
          </a:p>
          <a:p>
            <a:pPr marL="170463" indent="-170463" defTabSz="909139">
              <a:buFont typeface="Arial" panose="020B0604020202020204" pitchFamily="34" charset="0"/>
              <a:buChar char="•"/>
              <a:defRPr/>
            </a:pPr>
            <a:r>
              <a:rPr lang="en-US" baseline="0" dirty="0" smtClean="0"/>
              <a:t>Though there are didactic/lecture portions within Parts 1 and 2 of the training, the majority of the training is a discussion about the basics and elements of teach-back followed by opportunities to practice the new skills.</a:t>
            </a:r>
          </a:p>
          <a:p>
            <a:pPr marL="170463" indent="-170463" defTabSz="909139">
              <a:buFont typeface="Arial" panose="020B0604020202020204" pitchFamily="34" charset="0"/>
              <a:buChar char="•"/>
              <a:defRPr/>
            </a:pPr>
            <a:endParaRPr lang="en-US" baseline="0" dirty="0" smtClean="0"/>
          </a:p>
          <a:p>
            <a:pPr marL="170463" indent="-170463" defTabSz="909139">
              <a:buFont typeface="Arial" panose="020B0604020202020204" pitchFamily="34" charset="0"/>
              <a:buChar char="•"/>
              <a:defRPr/>
            </a:pPr>
            <a:r>
              <a:rPr lang="en-US" baseline="0" dirty="0" smtClean="0"/>
              <a:t>I encourage your questions and comments throughout both sessions of the teach-back training.</a:t>
            </a:r>
          </a:p>
          <a:p>
            <a:pPr marL="170463" indent="-170463">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pPr>
              <a:defRPr/>
            </a:pPr>
            <a:fld id="{A9EFAA37-A671-4754-98D0-17C3C766E01E}" type="slidenum">
              <a:rPr lang="en-US" smtClean="0"/>
              <a:pPr>
                <a:defRPr/>
              </a:pPr>
              <a:t>2</a:t>
            </a:fld>
            <a:endParaRPr lang="en-US"/>
          </a:p>
        </p:txBody>
      </p:sp>
    </p:spTree>
    <p:extLst>
      <p:ext uri="{BB962C8B-B14F-4D97-AF65-F5344CB8AC3E}">
        <p14:creationId xmlns:p14="http://schemas.microsoft.com/office/powerpoint/2010/main" val="1952172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463" indent="-170463">
              <a:buFont typeface="Arial" panose="020B0604020202020204" pitchFamily="34" charset="0"/>
              <a:buChar char="•"/>
            </a:pPr>
            <a:r>
              <a:rPr lang="en-US" dirty="0" smtClean="0"/>
              <a:t>Let’s take a quick look at using</a:t>
            </a:r>
            <a:r>
              <a:rPr lang="en-US" baseline="0" dirty="0" smtClean="0"/>
              <a:t> plain language. </a:t>
            </a:r>
            <a:r>
              <a:rPr lang="en-US" dirty="0" smtClean="0"/>
              <a:t>https://www.youtube.com/watch?v=XiBZjpy3ibs </a:t>
            </a:r>
          </a:p>
          <a:p>
            <a:pPr marL="170463" indent="-170463">
              <a:buFont typeface="Arial" panose="020B0604020202020204" pitchFamily="34" charset="0"/>
              <a:buChar char="•"/>
            </a:pPr>
            <a:endParaRPr lang="en-US" dirty="0" smtClean="0"/>
          </a:p>
          <a:p>
            <a:pPr marL="170463" indent="-170463">
              <a:buFont typeface="Arial" panose="020B0604020202020204" pitchFamily="34" charset="0"/>
              <a:buChar char="•"/>
            </a:pPr>
            <a:r>
              <a:rPr lang="en-US" dirty="0" smtClean="0"/>
              <a:t>What</a:t>
            </a:r>
            <a:r>
              <a:rPr lang="en-US" baseline="0" dirty="0" smtClean="0"/>
              <a:t> caught your attention about using plain language?</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baseline="0" dirty="0" smtClean="0"/>
              <a:t>How easy do you think using plain language will be for you?</a:t>
            </a:r>
            <a:endParaRPr lang="en-US" dirty="0"/>
          </a:p>
        </p:txBody>
      </p:sp>
      <p:sp>
        <p:nvSpPr>
          <p:cNvPr id="4" name="Slide Number Placeholder 3"/>
          <p:cNvSpPr>
            <a:spLocks noGrp="1"/>
          </p:cNvSpPr>
          <p:nvPr>
            <p:ph type="sldNum" sz="quarter" idx="10"/>
          </p:nvPr>
        </p:nvSpPr>
        <p:spPr/>
        <p:txBody>
          <a:bodyPr/>
          <a:lstStyle/>
          <a:p>
            <a:pPr>
              <a:defRPr/>
            </a:pPr>
            <a:fld id="{A9EFAA37-A671-4754-98D0-17C3C766E01E}" type="slidenum">
              <a:rPr lang="en-US" smtClean="0"/>
              <a:pPr>
                <a:defRPr/>
              </a:pPr>
              <a:t>20</a:t>
            </a:fld>
            <a:endParaRPr lang="en-US"/>
          </a:p>
        </p:txBody>
      </p:sp>
    </p:spTree>
    <p:extLst>
      <p:ext uri="{BB962C8B-B14F-4D97-AF65-F5344CB8AC3E}">
        <p14:creationId xmlns:p14="http://schemas.microsoft.com/office/powerpoint/2010/main" val="1048520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463" indent="-170463">
              <a:buFont typeface="Arial" panose="020B0604020202020204" pitchFamily="34" charset="0"/>
              <a:buChar char="•"/>
            </a:pPr>
            <a:r>
              <a:rPr lang="en-US" dirty="0" smtClean="0"/>
              <a:t>Now</a:t>
            </a:r>
            <a:r>
              <a:rPr lang="en-US" baseline="0" dirty="0" smtClean="0"/>
              <a:t> is your opportunity to practice using plain language. Let me introduce you to James . . .</a:t>
            </a:r>
          </a:p>
          <a:p>
            <a:pPr marL="170463" indent="-170463">
              <a:buFont typeface="Arial" panose="020B0604020202020204" pitchFamily="34" charset="0"/>
              <a:buChar char="•"/>
            </a:pPr>
            <a:endParaRPr lang="en-US" baseline="0" dirty="0" smtClean="0"/>
          </a:p>
          <a:p>
            <a:pPr marL="170463" indent="-170463" defTabSz="909139">
              <a:buFont typeface="Arial" panose="020B0604020202020204" pitchFamily="34" charset="0"/>
              <a:buChar char="•"/>
              <a:defRPr/>
            </a:pPr>
            <a:r>
              <a:rPr lang="en-US" dirty="0"/>
              <a:t>James is 78 years old.  He lives at home with his wife Martha. They have been married for 48 years. James was admitted to the hospital with shortness of breath . . . </a:t>
            </a:r>
          </a:p>
          <a:p>
            <a:pPr marL="170463" indent="-170463" defTabSz="909139">
              <a:buFont typeface="Arial" panose="020B0604020202020204" pitchFamily="34" charset="0"/>
              <a:buChar char="•"/>
              <a:defRPr/>
            </a:pPr>
            <a:endParaRPr lang="en-US" dirty="0"/>
          </a:p>
          <a:p>
            <a:pPr marL="170463" indent="-170463" defTabSz="909139">
              <a:buFont typeface="Arial" panose="020B0604020202020204" pitchFamily="34" charset="0"/>
              <a:buChar char="•"/>
              <a:defRPr/>
            </a:pPr>
            <a:r>
              <a:rPr lang="en-US" dirty="0"/>
              <a:t>James was just informed by the cardiologist that he has heart failure. (Next slide.)</a:t>
            </a:r>
          </a:p>
          <a:p>
            <a:pPr marL="170463" indent="-17046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A9EFAA37-A671-4754-98D0-17C3C766E01E}" type="slidenum">
              <a:rPr lang="en-US" smtClean="0"/>
              <a:pPr>
                <a:defRPr/>
              </a:pPr>
              <a:t>21</a:t>
            </a:fld>
            <a:endParaRPr lang="en-US"/>
          </a:p>
        </p:txBody>
      </p:sp>
    </p:spTree>
    <p:extLst>
      <p:ext uri="{BB962C8B-B14F-4D97-AF65-F5344CB8AC3E}">
        <p14:creationId xmlns:p14="http://schemas.microsoft.com/office/powerpoint/2010/main" val="2783417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463" indent="-170463">
              <a:buFont typeface="Arial" panose="020B0604020202020204" pitchFamily="34" charset="0"/>
              <a:buChar char="•"/>
            </a:pPr>
            <a:r>
              <a:rPr lang="en-US" dirty="0" smtClean="0"/>
              <a:t>And this is the definition the cardiologist provided James when asked, “What is heart failure?”</a:t>
            </a:r>
          </a:p>
          <a:p>
            <a:pPr marL="170463" indent="-170463">
              <a:buFont typeface="Arial" panose="020B0604020202020204" pitchFamily="34" charset="0"/>
              <a:buChar char="•"/>
            </a:pPr>
            <a:endParaRPr lang="en-US" dirty="0" smtClean="0"/>
          </a:p>
          <a:p>
            <a:pPr marL="170463" indent="-170463">
              <a:buFont typeface="Arial" panose="020B0604020202020204" pitchFamily="34" charset="0"/>
              <a:buChar char="•"/>
            </a:pPr>
            <a:r>
              <a:rPr lang="en-US" dirty="0" smtClean="0"/>
              <a:t>(Ask for volunteer to read the definition.)</a:t>
            </a:r>
          </a:p>
          <a:p>
            <a:pPr marL="170463" indent="-170463">
              <a:buFont typeface="Arial" panose="020B0604020202020204" pitchFamily="34" charset="0"/>
              <a:buChar char="•"/>
            </a:pPr>
            <a:endParaRPr lang="en-US" dirty="0" smtClean="0"/>
          </a:p>
          <a:p>
            <a:pPr marL="170463" indent="-170463">
              <a:buFont typeface="Arial" panose="020B0604020202020204" pitchFamily="34" charset="0"/>
              <a:buChar char="•"/>
            </a:pPr>
            <a:r>
              <a:rPr lang="en-US" dirty="0" smtClean="0"/>
              <a:t>Is this an accurate description</a:t>
            </a:r>
            <a:r>
              <a:rPr lang="en-US" baseline="0" dirty="0" smtClean="0"/>
              <a:t> of heart failure? What is the problem with this definition?</a:t>
            </a:r>
            <a:endParaRPr lang="en-US" dirty="0" smtClean="0"/>
          </a:p>
          <a:p>
            <a:pPr marL="170463" indent="-170463">
              <a:buFont typeface="Arial" panose="020B0604020202020204" pitchFamily="34" charset="0"/>
              <a:buChar char="•"/>
            </a:pPr>
            <a:endParaRPr lang="en-US" dirty="0" smtClean="0"/>
          </a:p>
          <a:p>
            <a:pPr marL="170463" indent="-170463">
              <a:buFont typeface="Arial" panose="020B0604020202020204" pitchFamily="34" charset="0"/>
              <a:buChar char="•"/>
            </a:pPr>
            <a:r>
              <a:rPr lang="en-US" dirty="0" smtClean="0"/>
              <a:t>James </a:t>
            </a:r>
            <a:r>
              <a:rPr lang="en-US" baseline="0" dirty="0" smtClean="0"/>
              <a:t>has had limited health problems throughout his life. What do you think James understood about heart failure from this definition?</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baseline="0" dirty="0" smtClean="0"/>
              <a:t>What could be done to improve James’ understanding of heart failure? (Next slide)</a:t>
            </a:r>
            <a:endParaRPr lang="en-US" dirty="0"/>
          </a:p>
        </p:txBody>
      </p:sp>
      <p:sp>
        <p:nvSpPr>
          <p:cNvPr id="4" name="Slide Number Placeholder 3"/>
          <p:cNvSpPr>
            <a:spLocks noGrp="1"/>
          </p:cNvSpPr>
          <p:nvPr>
            <p:ph type="sldNum" sz="quarter" idx="10"/>
          </p:nvPr>
        </p:nvSpPr>
        <p:spPr/>
        <p:txBody>
          <a:bodyPr/>
          <a:lstStyle/>
          <a:p>
            <a:pPr>
              <a:defRPr/>
            </a:pPr>
            <a:fld id="{A9EFAA37-A671-4754-98D0-17C3C766E01E}" type="slidenum">
              <a:rPr lang="en-US" smtClean="0"/>
              <a:pPr>
                <a:defRPr/>
              </a:pPr>
              <a:t>22</a:t>
            </a:fld>
            <a:endParaRPr lang="en-US"/>
          </a:p>
        </p:txBody>
      </p:sp>
    </p:spTree>
    <p:extLst>
      <p:ext uri="{BB962C8B-B14F-4D97-AF65-F5344CB8AC3E}">
        <p14:creationId xmlns:p14="http://schemas.microsoft.com/office/powerpoint/2010/main" val="117419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463" indent="-170463">
              <a:buFont typeface="Arial" panose="020B0604020202020204" pitchFamily="34" charset="0"/>
              <a:buChar char="•"/>
            </a:pPr>
            <a:r>
              <a:rPr lang="en-US" dirty="0" smtClean="0"/>
              <a:t>This is your opportunity to assist James in gaining a better understanding of his</a:t>
            </a:r>
            <a:r>
              <a:rPr lang="en-US" baseline="0" dirty="0" smtClean="0"/>
              <a:t> heart failure. We will spend the next 10 minutes (adjust time as needed but always allow time for report back and group discussion) developing plain language for the medical terminology used by the cardiologist.</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baseline="0" dirty="0" smtClean="0"/>
              <a:t>Each of you have received a </a:t>
            </a:r>
            <a:r>
              <a:rPr lang="en-US" dirty="0"/>
              <a:t>TEACH BACK—PLAIN LANGUAGE PRACTICE WORKSHEET. </a:t>
            </a:r>
            <a:r>
              <a:rPr lang="en-US" baseline="0" dirty="0" smtClean="0"/>
              <a:t>Using page 1 of the Worksheet, write down the “plain language” word or words that you would use to explain heart failure to James. Hint: There may be more than one plain language word for the medical terms. (This activity can be completed individually or in groups of 2-3, depending on size of audience. The dialogue that occurs within  the small groups is valuable learning.)</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baseline="0" dirty="0" smtClean="0"/>
              <a:t>(If the room arrangement allows, walk around to hear the discussion within the small groups. Do not provide your plain language words if asked. Allow the participants to struggle - using plain language is more difficult than people think. Pull the participants back together when the majority of the small groups have completed the activity.)</a:t>
            </a:r>
          </a:p>
          <a:p>
            <a:pPr marL="170463" indent="-170463">
              <a:buFont typeface="Arial" panose="020B0604020202020204" pitchFamily="34" charset="0"/>
              <a:buChar char="•"/>
            </a:pPr>
            <a:endParaRPr lang="en-US" b="1" baseline="0" dirty="0" smtClean="0"/>
          </a:p>
          <a:p>
            <a:pPr marL="170463" indent="-170463">
              <a:buFont typeface="Arial" panose="020B0604020202020204" pitchFamily="34" charset="0"/>
              <a:buChar char="•"/>
            </a:pPr>
            <a:r>
              <a:rPr lang="en-US" b="1" baseline="0" dirty="0" smtClean="0"/>
              <a:t>Question: </a:t>
            </a:r>
            <a:r>
              <a:rPr lang="en-US" baseline="0" dirty="0" smtClean="0"/>
              <a:t>What was your initial response to using plain language? (The responses are generally related to how difficult it is.)</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baseline="0" dirty="0" smtClean="0"/>
              <a:t>Review each medical term asking for the plain language vocabulary identified by participants. </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baseline="0" dirty="0" smtClean="0"/>
              <a:t>(Depending on the need, this activity can be modified by using a different scenario, diagnosis, or medical terminology to meet the specific needs of the participants.)</a:t>
            </a:r>
            <a:endParaRPr lang="en-US" dirty="0"/>
          </a:p>
        </p:txBody>
      </p:sp>
      <p:sp>
        <p:nvSpPr>
          <p:cNvPr id="4" name="Slide Number Placeholder 3"/>
          <p:cNvSpPr>
            <a:spLocks noGrp="1"/>
          </p:cNvSpPr>
          <p:nvPr>
            <p:ph type="sldNum" sz="quarter" idx="10"/>
          </p:nvPr>
        </p:nvSpPr>
        <p:spPr/>
        <p:txBody>
          <a:bodyPr/>
          <a:lstStyle/>
          <a:p>
            <a:pPr>
              <a:defRPr/>
            </a:pPr>
            <a:fld id="{A9EFAA37-A671-4754-98D0-17C3C766E01E}" type="slidenum">
              <a:rPr lang="en-US" smtClean="0"/>
              <a:pPr>
                <a:defRPr/>
              </a:pPr>
              <a:t>23</a:t>
            </a:fld>
            <a:endParaRPr lang="en-US" dirty="0"/>
          </a:p>
        </p:txBody>
      </p:sp>
    </p:spTree>
    <p:extLst>
      <p:ext uri="{BB962C8B-B14F-4D97-AF65-F5344CB8AC3E}">
        <p14:creationId xmlns:p14="http://schemas.microsoft.com/office/powerpoint/2010/main" val="54010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70463" indent="-170463" defTabSz="909139">
              <a:buFont typeface="Arial" panose="020B0604020202020204" pitchFamily="34" charset="0"/>
              <a:buChar char="•"/>
              <a:defRPr/>
            </a:pPr>
            <a:r>
              <a:rPr lang="en-US" dirty="0">
                <a:solidFill>
                  <a:prstClr val="black"/>
                </a:solidFill>
              </a:rPr>
              <a:t>(If time allows or as needed, this activity provides additional experience using plain language. Social workers particularly appreciate this exercise.) </a:t>
            </a:r>
          </a:p>
          <a:p>
            <a:pPr marL="170463" indent="-170463" defTabSz="909139">
              <a:buFont typeface="Arial" panose="020B0604020202020204" pitchFamily="34" charset="0"/>
              <a:buChar char="•"/>
              <a:defRPr/>
            </a:pPr>
            <a:endParaRPr lang="en-US" dirty="0">
              <a:solidFill>
                <a:prstClr val="black"/>
              </a:solidFill>
            </a:endParaRPr>
          </a:p>
          <a:p>
            <a:pPr marL="170463" indent="-170463" defTabSz="909139">
              <a:buFont typeface="Arial" panose="020B0604020202020204" pitchFamily="34" charset="0"/>
              <a:buChar char="•"/>
              <a:defRPr/>
            </a:pPr>
            <a:r>
              <a:rPr lang="en-US" dirty="0">
                <a:solidFill>
                  <a:prstClr val="black"/>
                </a:solidFill>
              </a:rPr>
              <a:t>We meet James some years later. James is now 85 years of age and has lived at a long term care facility since his wife died several years ago. His condition has deteriorated over the past several months. </a:t>
            </a:r>
            <a:r>
              <a:rPr lang="en-US" dirty="0"/>
              <a:t>It is time to revisit his healthcare directive and have a conversation about his health care preferences. </a:t>
            </a:r>
          </a:p>
          <a:p>
            <a:pPr marL="170463" indent="-170463" defTabSz="909139">
              <a:buFont typeface="Arial" panose="020B0604020202020204" pitchFamily="34" charset="0"/>
              <a:buChar char="•"/>
              <a:defRPr/>
            </a:pPr>
            <a:endParaRPr lang="en-US" dirty="0"/>
          </a:p>
          <a:p>
            <a:pPr marL="170463" indent="-170463" defTabSz="909139">
              <a:buFont typeface="Arial" panose="020B0604020202020204" pitchFamily="34" charset="0"/>
              <a:buChar char="•"/>
              <a:defRPr/>
            </a:pPr>
            <a:r>
              <a:rPr lang="en-US" baseline="0" dirty="0" smtClean="0"/>
              <a:t>(Next slide)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9EFAA37-A671-4754-98D0-17C3C766E01E}" type="slidenum">
              <a:rPr lang="en-US" smtClean="0"/>
              <a:pPr>
                <a:defRPr/>
              </a:pPr>
              <a:t>24</a:t>
            </a:fld>
            <a:endParaRPr lang="en-US"/>
          </a:p>
        </p:txBody>
      </p:sp>
    </p:spTree>
    <p:extLst>
      <p:ext uri="{BB962C8B-B14F-4D97-AF65-F5344CB8AC3E}">
        <p14:creationId xmlns:p14="http://schemas.microsoft.com/office/powerpoint/2010/main" val="28384282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463" indent="-170463">
              <a:buFont typeface="Arial" panose="020B0604020202020204" pitchFamily="34" charset="0"/>
              <a:buChar char="•"/>
            </a:pPr>
            <a:r>
              <a:rPr lang="en-US" dirty="0" smtClean="0"/>
              <a:t>What</a:t>
            </a:r>
            <a:r>
              <a:rPr lang="en-US" baseline="0" dirty="0" smtClean="0"/>
              <a:t> you see o</a:t>
            </a:r>
            <a:r>
              <a:rPr lang="en-US" dirty="0" smtClean="0"/>
              <a:t>n</a:t>
            </a:r>
            <a:r>
              <a:rPr lang="en-US" baseline="0" dirty="0" smtClean="0"/>
              <a:t> the screen are s</a:t>
            </a:r>
            <a:r>
              <a:rPr lang="en-US" dirty="0" smtClean="0"/>
              <a:t>ome terms that could be used in a discussion about preferences of care. This is your opportunity to assist James to</a:t>
            </a:r>
            <a:r>
              <a:rPr lang="en-US" baseline="0" dirty="0" smtClean="0"/>
              <a:t> gain </a:t>
            </a:r>
            <a:r>
              <a:rPr lang="en-US" dirty="0" smtClean="0"/>
              <a:t>a better understanding of healthcare</a:t>
            </a:r>
            <a:r>
              <a:rPr lang="en-US" baseline="0" dirty="0" smtClean="0"/>
              <a:t> directives and the purpose of them. </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dirty="0" smtClean="0"/>
              <a:t>This list of terms are found</a:t>
            </a:r>
            <a:r>
              <a:rPr lang="en-US" baseline="0" dirty="0" smtClean="0"/>
              <a:t> on page 2 of the </a:t>
            </a:r>
            <a:r>
              <a:rPr lang="en-US" dirty="0" smtClean="0"/>
              <a:t>TEACH BACK—PLAIN LANGUAGE PRACTICE WORKSHEET.</a:t>
            </a:r>
            <a:r>
              <a:rPr lang="en-US" baseline="0" dirty="0" smtClean="0"/>
              <a:t> </a:t>
            </a:r>
            <a:r>
              <a:rPr lang="en-US" dirty="0" smtClean="0"/>
              <a:t>(This activity can be completed individually or in groups of 2-3 depending on size of audience. The dialogue that occurs within the small groups is valuable learning.) Using the Worksheet, write down the “plain language” word or words that you could use in place of the medical terminology. Hint: There may be more than one plain language word for the medical terms.</a:t>
            </a:r>
          </a:p>
          <a:p>
            <a:endParaRPr lang="en-US" dirty="0" smtClean="0"/>
          </a:p>
          <a:p>
            <a:pPr marL="170463" indent="-170463">
              <a:buFont typeface="Arial" panose="020B0604020202020204" pitchFamily="34" charset="0"/>
              <a:buChar char="•"/>
            </a:pPr>
            <a:r>
              <a:rPr lang="en-US" dirty="0" smtClean="0"/>
              <a:t>(If the room arrangement allows, walk around to hear the discussion within the small groups. Do not provide your plain language words if asked. Allow the participants to struggle – using plain language is more difficult than people think. Pull the participants back together when the majority of the small groups have completed the activity.)</a:t>
            </a:r>
          </a:p>
          <a:p>
            <a:endParaRPr lang="en-US" dirty="0" smtClean="0"/>
          </a:p>
          <a:p>
            <a:pPr marL="170463" indent="-170463">
              <a:buFont typeface="Arial" panose="020B0604020202020204" pitchFamily="34" charset="0"/>
              <a:buChar char="•"/>
            </a:pPr>
            <a:r>
              <a:rPr lang="en-US" b="1" dirty="0" smtClean="0"/>
              <a:t>Question: </a:t>
            </a:r>
            <a:r>
              <a:rPr lang="en-US" dirty="0" smtClean="0"/>
              <a:t>How did this exercise compare to the first exercise relating</a:t>
            </a:r>
            <a:r>
              <a:rPr lang="en-US" baseline="0" dirty="0" smtClean="0"/>
              <a:t> to heart failure? </a:t>
            </a:r>
            <a:r>
              <a:rPr lang="en-US" dirty="0" smtClean="0"/>
              <a:t>(Frequently the responses are</a:t>
            </a:r>
            <a:r>
              <a:rPr lang="en-US" baseline="0" dirty="0" smtClean="0"/>
              <a:t> t</a:t>
            </a:r>
            <a:r>
              <a:rPr lang="en-US" dirty="0" smtClean="0"/>
              <a:t>hat this exercise, related</a:t>
            </a:r>
            <a:r>
              <a:rPr lang="en-US" baseline="0" dirty="0" smtClean="0"/>
              <a:t> to healthcare directives, is more difficult than the first exercise.</a:t>
            </a:r>
            <a:r>
              <a:rPr lang="en-US" dirty="0" smtClean="0"/>
              <a:t>)</a:t>
            </a:r>
          </a:p>
          <a:p>
            <a:endParaRPr lang="en-US" dirty="0" smtClean="0"/>
          </a:p>
          <a:p>
            <a:pPr marL="170463" indent="-170463">
              <a:buFont typeface="Arial" panose="020B0604020202020204" pitchFamily="34" charset="0"/>
              <a:buChar char="•"/>
            </a:pPr>
            <a:r>
              <a:rPr lang="en-US" dirty="0" smtClean="0"/>
              <a:t>Review each medical term asking for the plain language vocabulary identified by participants.</a:t>
            </a:r>
          </a:p>
          <a:p>
            <a:endParaRPr lang="en-US" dirty="0"/>
          </a:p>
        </p:txBody>
      </p:sp>
      <p:sp>
        <p:nvSpPr>
          <p:cNvPr id="4" name="Slide Number Placeholder 3"/>
          <p:cNvSpPr>
            <a:spLocks noGrp="1"/>
          </p:cNvSpPr>
          <p:nvPr>
            <p:ph type="sldNum" sz="quarter" idx="10"/>
          </p:nvPr>
        </p:nvSpPr>
        <p:spPr/>
        <p:txBody>
          <a:bodyPr/>
          <a:lstStyle/>
          <a:p>
            <a:pPr>
              <a:defRPr/>
            </a:pPr>
            <a:fld id="{A9EFAA37-A671-4754-98D0-17C3C766E01E}" type="slidenum">
              <a:rPr lang="en-US" smtClean="0"/>
              <a:pPr>
                <a:defRPr/>
              </a:pPr>
              <a:t>25</a:t>
            </a:fld>
            <a:endParaRPr lang="en-US" dirty="0"/>
          </a:p>
        </p:txBody>
      </p:sp>
    </p:spTree>
    <p:extLst>
      <p:ext uri="{BB962C8B-B14F-4D97-AF65-F5344CB8AC3E}">
        <p14:creationId xmlns:p14="http://schemas.microsoft.com/office/powerpoint/2010/main" val="38071545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How do you envision using plain language in your practice</a:t>
            </a:r>
            <a:r>
              <a:rPr lang="en-US" baseline="0" dirty="0" smtClean="0"/>
              <a:t> as a nurse – social worker – provider . . . etc.?</a:t>
            </a:r>
          </a:p>
          <a:p>
            <a:endParaRPr lang="en-US" b="1" baseline="0" dirty="0" smtClean="0"/>
          </a:p>
          <a:p>
            <a:endParaRPr lang="en-US" b="1" baseline="0" dirty="0" smtClean="0"/>
          </a:p>
        </p:txBody>
      </p:sp>
      <p:sp>
        <p:nvSpPr>
          <p:cNvPr id="4" name="Slide Number Placeholder 3"/>
          <p:cNvSpPr>
            <a:spLocks noGrp="1"/>
          </p:cNvSpPr>
          <p:nvPr>
            <p:ph type="sldNum" sz="quarter" idx="10"/>
          </p:nvPr>
        </p:nvSpPr>
        <p:spPr/>
        <p:txBody>
          <a:bodyPr/>
          <a:lstStyle/>
          <a:p>
            <a:pPr>
              <a:defRPr/>
            </a:pPr>
            <a:fld id="{A9EFAA37-A671-4754-98D0-17C3C766E01E}" type="slidenum">
              <a:rPr lang="en-US" smtClean="0"/>
              <a:pPr>
                <a:defRPr/>
              </a:pPr>
              <a:t>26</a:t>
            </a:fld>
            <a:endParaRPr lang="en-US"/>
          </a:p>
        </p:txBody>
      </p:sp>
    </p:spTree>
    <p:extLst>
      <p:ext uri="{BB962C8B-B14F-4D97-AF65-F5344CB8AC3E}">
        <p14:creationId xmlns:p14="http://schemas.microsoft.com/office/powerpoint/2010/main" val="487692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463" indent="-170463">
              <a:spcBef>
                <a:spcPts val="597"/>
              </a:spcBef>
              <a:spcAft>
                <a:spcPts val="597"/>
              </a:spcAft>
              <a:buFont typeface="Arial" panose="020B0604020202020204" pitchFamily="34" charset="0"/>
              <a:buChar char="•"/>
            </a:pPr>
            <a:r>
              <a:rPr lang="en-US" dirty="0"/>
              <a:t>We’ve covered a considerable amount of information today, and I want to make sure that I clearly explained the value of providing relevant patient education. What explanation would you give a provider who questions the benefit of using plain language?</a:t>
            </a:r>
          </a:p>
        </p:txBody>
      </p:sp>
      <p:sp>
        <p:nvSpPr>
          <p:cNvPr id="4" name="Slide Number Placeholder 3"/>
          <p:cNvSpPr>
            <a:spLocks noGrp="1"/>
          </p:cNvSpPr>
          <p:nvPr>
            <p:ph type="sldNum" sz="quarter" idx="10"/>
          </p:nvPr>
        </p:nvSpPr>
        <p:spPr/>
        <p:txBody>
          <a:bodyPr/>
          <a:lstStyle/>
          <a:p>
            <a:pPr>
              <a:defRPr/>
            </a:pPr>
            <a:fld id="{A9EFAA37-A671-4754-98D0-17C3C766E01E}" type="slidenum">
              <a:rPr lang="en-US" smtClean="0"/>
              <a:pPr>
                <a:defRPr/>
              </a:pPr>
              <a:t>27</a:t>
            </a:fld>
            <a:endParaRPr lang="en-US"/>
          </a:p>
        </p:txBody>
      </p:sp>
    </p:spTree>
    <p:extLst>
      <p:ext uri="{BB962C8B-B14F-4D97-AF65-F5344CB8AC3E}">
        <p14:creationId xmlns:p14="http://schemas.microsoft.com/office/powerpoint/2010/main" val="2241383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(Skip this and</a:t>
            </a:r>
            <a:r>
              <a:rPr lang="en-US" baseline="0" dirty="0" smtClean="0"/>
              <a:t> the next slide if Part I and 2 are provided on the same day.)</a:t>
            </a:r>
          </a:p>
          <a:p>
            <a:endParaRPr lang="en-US" dirty="0" smtClean="0"/>
          </a:p>
          <a:p>
            <a:pPr marL="170463" indent="-170463">
              <a:buFont typeface="Arial" panose="020B0604020202020204" pitchFamily="34" charset="0"/>
              <a:buChar char="•"/>
            </a:pPr>
            <a:r>
              <a:rPr lang="en-US" dirty="0" smtClean="0"/>
              <a:t>Thank</a:t>
            </a:r>
            <a:r>
              <a:rPr lang="en-US" baseline="0" dirty="0" smtClean="0"/>
              <a:t> you for enthusiastically participating in Part 1 of the teach-back basics training. I would appreciate hearing about your experiences using plain language, including any patient/resident/caregiver feedback. Don’t hesitate to contact me with your questions regarding health literacy and the use of plain language. </a:t>
            </a:r>
          </a:p>
          <a:p>
            <a:endParaRPr lang="en-US" baseline="0" dirty="0" smtClean="0"/>
          </a:p>
          <a:p>
            <a:pPr marL="170463" indent="-170463" defTabSz="909139">
              <a:buFont typeface="Arial" panose="020B0604020202020204" pitchFamily="34" charset="0"/>
              <a:buChar char="•"/>
              <a:defRPr/>
            </a:pPr>
            <a:r>
              <a:rPr lang="en-US" b="0" baseline="0" dirty="0" smtClean="0"/>
              <a:t>Please leave your completed evaluation for this portion of the teach-back training on the ___________.</a:t>
            </a:r>
          </a:p>
          <a:p>
            <a:pPr marL="170463" indent="-170463">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pPr>
              <a:defRPr/>
            </a:pPr>
            <a:fld id="{A9EFAA37-A671-4754-98D0-17C3C766E01E}" type="slidenum">
              <a:rPr lang="en-US" smtClean="0"/>
              <a:pPr>
                <a:defRPr/>
              </a:pPr>
              <a:t>28</a:t>
            </a:fld>
            <a:endParaRPr lang="en-US"/>
          </a:p>
        </p:txBody>
      </p:sp>
    </p:spTree>
    <p:extLst>
      <p:ext uri="{BB962C8B-B14F-4D97-AF65-F5344CB8AC3E}">
        <p14:creationId xmlns:p14="http://schemas.microsoft.com/office/powerpoint/2010/main" val="19521723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1" dirty="0" smtClean="0"/>
              <a:t>Do NOT</a:t>
            </a:r>
            <a:r>
              <a:rPr lang="en-US" b="1" baseline="0" dirty="0" smtClean="0"/>
              <a:t> </a:t>
            </a:r>
            <a:r>
              <a:rPr lang="en-US" baseline="0" dirty="0" smtClean="0"/>
              <a:t>use</a:t>
            </a:r>
            <a:r>
              <a:rPr lang="en-US" dirty="0" smtClean="0"/>
              <a:t> this slide if </a:t>
            </a:r>
            <a:r>
              <a:rPr lang="en-US" baseline="0" dirty="0" smtClean="0"/>
              <a:t>Parts 1 and 2 are used on the same day. </a:t>
            </a:r>
            <a:r>
              <a:rPr lang="en-US" b="1" baseline="0" dirty="0" smtClean="0"/>
              <a:t>USE</a:t>
            </a:r>
            <a:r>
              <a:rPr lang="en-US" baseline="0" dirty="0" smtClean="0"/>
              <a:t> if Parts 1 and 2 are scheduled on different days. Edit as appropriate)</a:t>
            </a:r>
            <a:endParaRPr lang="en-US" dirty="0"/>
          </a:p>
        </p:txBody>
      </p:sp>
      <p:sp>
        <p:nvSpPr>
          <p:cNvPr id="4" name="Slide Number Placeholder 3"/>
          <p:cNvSpPr>
            <a:spLocks noGrp="1"/>
          </p:cNvSpPr>
          <p:nvPr>
            <p:ph type="sldNum" sz="quarter" idx="10"/>
          </p:nvPr>
        </p:nvSpPr>
        <p:spPr/>
        <p:txBody>
          <a:bodyPr/>
          <a:lstStyle/>
          <a:p>
            <a:pPr>
              <a:defRPr/>
            </a:pPr>
            <a:fld id="{A9EFAA37-A671-4754-98D0-17C3C766E01E}" type="slidenum">
              <a:rPr lang="en-US" smtClean="0"/>
              <a:pPr>
                <a:defRPr/>
              </a:pPr>
              <a:t>29</a:t>
            </a:fld>
            <a:endParaRPr lang="en-US"/>
          </a:p>
        </p:txBody>
      </p:sp>
    </p:spTree>
    <p:extLst>
      <p:ext uri="{BB962C8B-B14F-4D97-AF65-F5344CB8AC3E}">
        <p14:creationId xmlns:p14="http://schemas.microsoft.com/office/powerpoint/2010/main" val="4019741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463" indent="-170463">
              <a:spcBef>
                <a:spcPts val="597"/>
              </a:spcBef>
              <a:spcAft>
                <a:spcPts val="597"/>
              </a:spcAft>
              <a:buFont typeface="Arial" panose="020B0604020202020204" pitchFamily="34" charset="0"/>
              <a:buChar char="•"/>
            </a:pPr>
            <a:r>
              <a:rPr lang="en-US" dirty="0" smtClean="0"/>
              <a:t>Let’s start</a:t>
            </a:r>
            <a:r>
              <a:rPr lang="en-US" baseline="0" dirty="0" smtClean="0"/>
              <a:t> with a question pertinent to the Teach-back basics training: </a:t>
            </a:r>
            <a:r>
              <a:rPr lang="en-US" dirty="0"/>
              <a:t>What consideration do you give health literacy in your interaction with patients?</a:t>
            </a:r>
            <a:endParaRPr lang="en-US" baseline="0" dirty="0" smtClean="0"/>
          </a:p>
          <a:p>
            <a:pPr marL="170463" indent="-170463">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A9EFAA37-A671-4754-98D0-17C3C766E01E}" type="slidenum">
              <a:rPr lang="en-US" smtClean="0"/>
              <a:pPr>
                <a:defRPr/>
              </a:pPr>
              <a:t>3</a:t>
            </a:fld>
            <a:endParaRPr lang="en-US"/>
          </a:p>
        </p:txBody>
      </p:sp>
    </p:spTree>
    <p:extLst>
      <p:ext uri="{BB962C8B-B14F-4D97-AF65-F5344CB8AC3E}">
        <p14:creationId xmlns:p14="http://schemas.microsoft.com/office/powerpoint/2010/main" val="23206123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1" dirty="0" smtClean="0"/>
              <a:t>USE</a:t>
            </a:r>
            <a:r>
              <a:rPr lang="en-US" dirty="0" smtClean="0"/>
              <a:t> this slide if a break is scheduled</a:t>
            </a:r>
            <a:r>
              <a:rPr lang="en-US" baseline="0" dirty="0" smtClean="0"/>
              <a:t> between Part 1 and Part 2. </a:t>
            </a:r>
            <a:r>
              <a:rPr lang="en-US" b="1" baseline="0" dirty="0" smtClean="0"/>
              <a:t>DO NOT </a:t>
            </a:r>
            <a:r>
              <a:rPr lang="en-US" baseline="0" dirty="0" smtClean="0"/>
              <a:t>use if Parts 1 and 2 are scheduled on different days.)</a:t>
            </a:r>
          </a:p>
          <a:p>
            <a:endParaRPr lang="en-US" baseline="0" dirty="0" smtClean="0"/>
          </a:p>
          <a:p>
            <a:r>
              <a:rPr lang="en-US" baseline="0" dirty="0" smtClean="0"/>
              <a:t>Time to recharge. Let’s take a 15 minute break before we start the section on teach-back.</a:t>
            </a:r>
            <a:endParaRPr lang="en-US" dirty="0"/>
          </a:p>
        </p:txBody>
      </p:sp>
      <p:sp>
        <p:nvSpPr>
          <p:cNvPr id="4" name="Slide Number Placeholder 3"/>
          <p:cNvSpPr>
            <a:spLocks noGrp="1"/>
          </p:cNvSpPr>
          <p:nvPr>
            <p:ph type="sldNum" sz="quarter" idx="10"/>
          </p:nvPr>
        </p:nvSpPr>
        <p:spPr/>
        <p:txBody>
          <a:bodyPr/>
          <a:lstStyle/>
          <a:p>
            <a:pPr>
              <a:defRPr/>
            </a:pPr>
            <a:fld id="{A9EFAA37-A671-4754-98D0-17C3C766E01E}" type="slidenum">
              <a:rPr lang="en-US" smtClean="0"/>
              <a:pPr>
                <a:defRPr/>
              </a:pPr>
              <a:t>30</a:t>
            </a:fld>
            <a:endParaRPr lang="en-US"/>
          </a:p>
        </p:txBody>
      </p:sp>
    </p:spTree>
    <p:extLst>
      <p:ext uri="{BB962C8B-B14F-4D97-AF65-F5344CB8AC3E}">
        <p14:creationId xmlns:p14="http://schemas.microsoft.com/office/powerpoint/2010/main" val="4218553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marL="170463" indent="-170463">
              <a:buFont typeface="Arial" panose="020B0604020202020204" pitchFamily="34" charset="0"/>
              <a:buChar char="•"/>
            </a:pPr>
            <a:r>
              <a:rPr lang="en-US" dirty="0" smtClean="0"/>
              <a:t>Our</a:t>
            </a:r>
            <a:r>
              <a:rPr lang="en-US" baseline="0" dirty="0" smtClean="0"/>
              <a:t> focus in the Part 2 training is the evidence-based communication method known as teach-back. We’ve already established the fact that effective communication with our patients/residents/caregivers should be considered an “always event.” A practice that should always occur.</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baseline="0" dirty="0" smtClean="0"/>
              <a:t>We’ve discussed the importance of patient activation, health literacy, and the use of plain language with our patients. We will now focus on the communication method known as “teach-back.”</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A9EFAA37-A671-4754-98D0-17C3C766E01E}" type="slidenum">
              <a:rPr lang="en-US" smtClean="0"/>
              <a:pPr>
                <a:defRPr/>
              </a:pPr>
              <a:t>31</a:t>
            </a:fld>
            <a:endParaRPr lang="en-US" dirty="0"/>
          </a:p>
        </p:txBody>
      </p:sp>
    </p:spTree>
    <p:extLst>
      <p:ext uri="{BB962C8B-B14F-4D97-AF65-F5344CB8AC3E}">
        <p14:creationId xmlns:p14="http://schemas.microsoft.com/office/powerpoint/2010/main" val="20843548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0463" indent="-170463">
              <a:buFont typeface="Arial" panose="020B0604020202020204" pitchFamily="34" charset="0"/>
              <a:buChar char="•"/>
            </a:pPr>
            <a:r>
              <a:rPr lang="en-US" dirty="0" smtClean="0"/>
              <a:t>At</a:t>
            </a:r>
            <a:r>
              <a:rPr lang="en-US" baseline="0" dirty="0" smtClean="0"/>
              <a:t> the conclusion of the Part 2: Teach-back training, you will be able to answer the following questions:</a:t>
            </a:r>
          </a:p>
          <a:p>
            <a:endParaRPr lang="en-US" baseline="0" dirty="0" smtClean="0"/>
          </a:p>
          <a:p>
            <a:pPr marL="681855" lvl="1" indent="-227285">
              <a:buFont typeface="+mj-lt"/>
              <a:buAutoNum type="arabicPeriod"/>
            </a:pPr>
            <a:r>
              <a:rPr lang="en-US" baseline="0" dirty="0" smtClean="0"/>
              <a:t>What is teach-back? What are the key elements that make teach-back an effective communication method?</a:t>
            </a:r>
          </a:p>
          <a:p>
            <a:pPr marL="681855" lvl="1" indent="-227285">
              <a:buFont typeface="+mj-lt"/>
              <a:buAutoNum type="arabicPeriod"/>
            </a:pPr>
            <a:endParaRPr lang="en-US" baseline="0" dirty="0" smtClean="0"/>
          </a:p>
          <a:p>
            <a:pPr marL="681855" lvl="1" indent="-227285">
              <a:buFont typeface="+mj-lt"/>
              <a:buAutoNum type="arabicPeriod"/>
            </a:pPr>
            <a:r>
              <a:rPr lang="en-US" baseline="0" dirty="0" smtClean="0"/>
              <a:t>How do you use teach-back when communicating with patients/residents and families? Like plain language, you will have an opportunity to practice using teach-back.</a:t>
            </a:r>
          </a:p>
          <a:p>
            <a:pPr marL="681855" lvl="1" indent="-227285">
              <a:buFont typeface="+mj-lt"/>
              <a:buAutoNum type="arabicPeriod"/>
            </a:pPr>
            <a:endParaRPr lang="en-US" baseline="0" dirty="0" smtClean="0"/>
          </a:p>
          <a:p>
            <a:pPr marL="681855" lvl="1" indent="-227285">
              <a:buFont typeface="+mj-lt"/>
              <a:buAutoNum type="arabicPeriod"/>
            </a:pPr>
            <a:r>
              <a:rPr lang="en-US" baseline="0" dirty="0" smtClean="0"/>
              <a:t>What is your plan to personally utilize teach-back when communicating with patients/residents and families?</a:t>
            </a:r>
          </a:p>
          <a:p>
            <a:pPr marL="681855" lvl="1" indent="-227285">
              <a:buFont typeface="+mj-lt"/>
              <a:buAutoNum type="arabicPeriod" startAt="5"/>
            </a:pPr>
            <a:endParaRPr lang="en-US" baseline="0" dirty="0" smtClean="0"/>
          </a:p>
          <a:p>
            <a:pPr marL="170463" indent="-170463" defTabSz="909139">
              <a:buFont typeface="Arial" panose="020B0604020202020204" pitchFamily="34" charset="0"/>
              <a:buChar char="•"/>
              <a:defRPr/>
            </a:pPr>
            <a:r>
              <a:rPr lang="en-US" baseline="0" dirty="0" smtClean="0"/>
              <a:t>Again I encourage your questions and comments throughout this session of the training.</a:t>
            </a:r>
          </a:p>
          <a:p>
            <a:pPr marL="170463" indent="-170463">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pPr>
              <a:defRPr/>
            </a:pPr>
            <a:fld id="{A9EFAA37-A671-4754-98D0-17C3C766E01E}" type="slidenum">
              <a:rPr lang="en-US" smtClean="0"/>
              <a:pPr>
                <a:defRPr/>
              </a:pPr>
              <a:t>32</a:t>
            </a:fld>
            <a:endParaRPr lang="en-US"/>
          </a:p>
        </p:txBody>
      </p:sp>
    </p:spTree>
    <p:extLst>
      <p:ext uri="{BB962C8B-B14F-4D97-AF65-F5344CB8AC3E}">
        <p14:creationId xmlns:p14="http://schemas.microsoft.com/office/powerpoint/2010/main" val="19521723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463" indent="-170463">
              <a:buFont typeface="Arial" panose="020B0604020202020204" pitchFamily="34" charset="0"/>
              <a:buChar char="•"/>
            </a:pPr>
            <a:r>
              <a:rPr lang="en-US" dirty="0" smtClean="0"/>
              <a:t>So</a:t>
            </a:r>
            <a:r>
              <a:rPr lang="en-US" baseline="0" dirty="0" smtClean="0"/>
              <a:t> let’s start with a question, “Are you currently using teach-back as a communication method with your patients and families?” (Proceed to the next slide.)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9EFAA37-A671-4754-98D0-17C3C766E01E}" type="slidenum">
              <a:rPr lang="en-US" smtClean="0"/>
              <a:pPr>
                <a:defRPr/>
              </a:pPr>
              <a:t>33</a:t>
            </a:fld>
            <a:endParaRPr lang="en-US"/>
          </a:p>
        </p:txBody>
      </p:sp>
    </p:spTree>
    <p:extLst>
      <p:ext uri="{BB962C8B-B14F-4D97-AF65-F5344CB8AC3E}">
        <p14:creationId xmlns:p14="http://schemas.microsoft.com/office/powerpoint/2010/main" val="1981107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0463" indent="-170463">
              <a:buFont typeface="Arial" panose="020B0604020202020204" pitchFamily="34" charset="0"/>
              <a:buChar char="•"/>
            </a:pPr>
            <a:r>
              <a:rPr lang="en-US" dirty="0" smtClean="0"/>
              <a:t>Let’s take a quick survey: Each of you have received a copy of a</a:t>
            </a:r>
            <a:r>
              <a:rPr lang="en-US" baseline="0" dirty="0" smtClean="0"/>
              <a:t> four-question survey titled, “Are You Using Teach-back?”. The purpose of this tool is to assess the use of teach-back. It will help us understand how and if teach-back is being used on your unit [in our department/facility] [across our organization].</a:t>
            </a:r>
          </a:p>
          <a:p>
            <a:pPr marL="625033" lvl="1" indent="-170463">
              <a:buFont typeface="Arial" panose="020B0604020202020204" pitchFamily="34" charset="0"/>
              <a:buChar char="•"/>
            </a:pPr>
            <a:endParaRPr lang="en-US" baseline="0" dirty="0" smtClean="0"/>
          </a:p>
          <a:p>
            <a:pPr marL="625033" lvl="1" indent="-170463">
              <a:buFont typeface="Arial" panose="020B0604020202020204" pitchFamily="34" charset="0"/>
              <a:buChar char="•"/>
            </a:pPr>
            <a:r>
              <a:rPr lang="en-US" baseline="0" dirty="0" smtClean="0"/>
              <a:t>With a show of hands, prior to this event who had reviewed any teach-back materials? (Record response.)</a:t>
            </a:r>
          </a:p>
          <a:p>
            <a:pPr marL="625033" lvl="1" indent="-170463">
              <a:buFont typeface="Arial" panose="020B0604020202020204" pitchFamily="34" charset="0"/>
              <a:buChar char="•"/>
            </a:pPr>
            <a:endParaRPr lang="en-US" baseline="0" dirty="0" smtClean="0"/>
          </a:p>
          <a:p>
            <a:pPr marL="625033" lvl="1" indent="-170463">
              <a:buFont typeface="Arial" panose="020B0604020202020204" pitchFamily="34" charset="0"/>
              <a:buChar char="•"/>
            </a:pPr>
            <a:r>
              <a:rPr lang="en-US" baseline="0" dirty="0" smtClean="0"/>
              <a:t>Who typically uses the teach-back process with patients/residents? (Record response.)</a:t>
            </a:r>
          </a:p>
          <a:p>
            <a:pPr marL="625033" lvl="1" indent="-170463">
              <a:buFont typeface="Arial" panose="020B0604020202020204" pitchFamily="34" charset="0"/>
              <a:buChar char="•"/>
            </a:pPr>
            <a:endParaRPr lang="en-US" baseline="0" dirty="0" smtClean="0"/>
          </a:p>
          <a:p>
            <a:pPr marL="625033" lvl="1" indent="-170463">
              <a:buFont typeface="Arial" panose="020B0604020202020204" pitchFamily="34" charset="0"/>
              <a:buChar char="•"/>
            </a:pPr>
            <a:r>
              <a:rPr lang="en-US" baseline="0" dirty="0" smtClean="0"/>
              <a:t>Are patient/resident teach-back materials available to patients? (Record response.)</a:t>
            </a:r>
          </a:p>
          <a:p>
            <a:pPr marL="625033" lvl="1" indent="-170463" defTabSz="909139">
              <a:buFont typeface="Arial" panose="020B0604020202020204" pitchFamily="34" charset="0"/>
              <a:buChar char="•"/>
              <a:defRPr/>
            </a:pPr>
            <a:endParaRPr lang="en-US" baseline="0" dirty="0" smtClean="0"/>
          </a:p>
          <a:p>
            <a:pPr marL="625033" lvl="1" indent="-170463" defTabSz="909139">
              <a:buFont typeface="Arial" panose="020B0604020202020204" pitchFamily="34" charset="0"/>
              <a:buChar char="•"/>
              <a:defRPr/>
            </a:pPr>
            <a:r>
              <a:rPr lang="en-US" baseline="0" dirty="0" smtClean="0"/>
              <a:t>Is the use of teach-back encouraged </a:t>
            </a:r>
            <a:r>
              <a:rPr lang="en-US" dirty="0" smtClean="0">
                <a:solidFill>
                  <a:prstClr val="black"/>
                </a:solidFill>
              </a:rPr>
              <a:t>your </a:t>
            </a:r>
            <a:r>
              <a:rPr lang="en-US" dirty="0">
                <a:solidFill>
                  <a:prstClr val="black"/>
                </a:solidFill>
              </a:rPr>
              <a:t>unit [in your department/facility] [across our organization]?</a:t>
            </a:r>
          </a:p>
          <a:p>
            <a:pPr marL="170463" indent="-170463" defTabSz="909139">
              <a:buFont typeface="Arial" panose="020B0604020202020204" pitchFamily="34" charset="0"/>
              <a:buChar char="•"/>
              <a:defRPr/>
            </a:pPr>
            <a:endParaRPr lang="en-US" baseline="0" dirty="0" smtClean="0"/>
          </a:p>
          <a:p>
            <a:pPr defTabSz="909139">
              <a:defRPr/>
            </a:pPr>
            <a:r>
              <a:rPr lang="en-US" baseline="0" dirty="0" smtClean="0"/>
              <a:t>We just determined how teach-back is currently utilized </a:t>
            </a:r>
            <a:r>
              <a:rPr lang="en-US" dirty="0" smtClean="0">
                <a:solidFill>
                  <a:prstClr val="black"/>
                </a:solidFill>
              </a:rPr>
              <a:t>on </a:t>
            </a:r>
            <a:r>
              <a:rPr lang="en-US" dirty="0">
                <a:solidFill>
                  <a:prstClr val="black"/>
                </a:solidFill>
              </a:rPr>
              <a:t>your unit [in your department/facility] [across our organization</a:t>
            </a:r>
            <a:r>
              <a:rPr lang="en-US" dirty="0" smtClean="0">
                <a:solidFill>
                  <a:prstClr val="black"/>
                </a:solidFill>
              </a:rPr>
              <a:t>]?</a:t>
            </a:r>
            <a:endParaRPr lang="en-US" dirty="0"/>
          </a:p>
        </p:txBody>
      </p:sp>
      <p:sp>
        <p:nvSpPr>
          <p:cNvPr id="4" name="Slide Number Placeholder 3"/>
          <p:cNvSpPr>
            <a:spLocks noGrp="1"/>
          </p:cNvSpPr>
          <p:nvPr>
            <p:ph type="sldNum" sz="quarter" idx="10"/>
          </p:nvPr>
        </p:nvSpPr>
        <p:spPr/>
        <p:txBody>
          <a:bodyPr/>
          <a:lstStyle/>
          <a:p>
            <a:pPr>
              <a:defRPr/>
            </a:pPr>
            <a:fld id="{A9EFAA37-A671-4754-98D0-17C3C766E01E}" type="slidenum">
              <a:rPr lang="en-US" smtClean="0"/>
              <a:pPr>
                <a:defRPr/>
              </a:pPr>
              <a:t>34</a:t>
            </a:fld>
            <a:endParaRPr lang="en-US"/>
          </a:p>
        </p:txBody>
      </p:sp>
    </p:spTree>
    <p:extLst>
      <p:ext uri="{BB962C8B-B14F-4D97-AF65-F5344CB8AC3E}">
        <p14:creationId xmlns:p14="http://schemas.microsoft.com/office/powerpoint/2010/main" val="20734125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focus of Section 2 is using teach-back. At the conclusion of this section, you will be able to describe teach-back and the ten key elements of teach back. </a:t>
            </a:r>
            <a:endParaRPr lang="en-US" dirty="0"/>
          </a:p>
        </p:txBody>
      </p:sp>
      <p:sp>
        <p:nvSpPr>
          <p:cNvPr id="4" name="Slide Number Placeholder 3"/>
          <p:cNvSpPr>
            <a:spLocks noGrp="1"/>
          </p:cNvSpPr>
          <p:nvPr>
            <p:ph type="sldNum" sz="quarter" idx="10"/>
          </p:nvPr>
        </p:nvSpPr>
        <p:spPr/>
        <p:txBody>
          <a:bodyPr/>
          <a:lstStyle/>
          <a:p>
            <a:pPr>
              <a:defRPr/>
            </a:pPr>
            <a:fld id="{A9EFAA37-A671-4754-98D0-17C3C766E01E}" type="slidenum">
              <a:rPr lang="en-US" smtClean="0"/>
              <a:pPr>
                <a:defRPr/>
              </a:pPr>
              <a:t>35</a:t>
            </a:fld>
            <a:endParaRPr lang="en-US"/>
          </a:p>
        </p:txBody>
      </p:sp>
    </p:spTree>
    <p:extLst>
      <p:ext uri="{BB962C8B-B14F-4D97-AF65-F5344CB8AC3E}">
        <p14:creationId xmlns:p14="http://schemas.microsoft.com/office/powerpoint/2010/main" val="35474394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463" indent="-170463">
              <a:buFont typeface="Arial" panose="020B0604020202020204" pitchFamily="34" charset="0"/>
              <a:buChar char="•"/>
            </a:pPr>
            <a:r>
              <a:rPr lang="en-US" dirty="0" smtClean="0"/>
              <a:t>Teach-back is an evidence-based communication method that is used to help patients remember</a:t>
            </a:r>
            <a:r>
              <a:rPr lang="en-US" baseline="0" dirty="0" smtClean="0"/>
              <a:t> and understand important information. </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baseline="0" dirty="0" smtClean="0"/>
              <a:t>Teach-back involves asking the patient to explain in their own words the information that was shared with them. If it is a skill that was taught, then teach-back would involve the patient/caregiver demonstrating the skill that was taught, e.g., the use of a glucometer, inhaler, nebulizer, etc.</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baseline="0" dirty="0" smtClean="0"/>
              <a:t>Teach-back not only gives the patient ownership of his/her healthcare but empowers them to make informed decisions.</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baseline="0" dirty="0" smtClean="0"/>
              <a:t>Teach-back is not a test of the patient’s learning ability but rather the healthcare professional’s ability to communicate in a way that is relevant to the patient/resident/caregiver, etc.</a:t>
            </a:r>
            <a:endParaRPr lang="en-US" dirty="0"/>
          </a:p>
        </p:txBody>
      </p:sp>
      <p:sp>
        <p:nvSpPr>
          <p:cNvPr id="4" name="Slide Number Placeholder 3"/>
          <p:cNvSpPr>
            <a:spLocks noGrp="1"/>
          </p:cNvSpPr>
          <p:nvPr>
            <p:ph type="sldNum" sz="quarter" idx="10"/>
          </p:nvPr>
        </p:nvSpPr>
        <p:spPr/>
        <p:txBody>
          <a:bodyPr/>
          <a:lstStyle/>
          <a:p>
            <a:pPr>
              <a:defRPr/>
            </a:pPr>
            <a:fld id="{A9EFAA37-A671-4754-98D0-17C3C766E01E}" type="slidenum">
              <a:rPr lang="en-US" smtClean="0"/>
              <a:pPr>
                <a:defRPr/>
              </a:pPr>
              <a:t>36</a:t>
            </a:fld>
            <a:endParaRPr lang="en-US"/>
          </a:p>
        </p:txBody>
      </p:sp>
    </p:spTree>
    <p:extLst>
      <p:ext uri="{BB962C8B-B14F-4D97-AF65-F5344CB8AC3E}">
        <p14:creationId xmlns:p14="http://schemas.microsoft.com/office/powerpoint/2010/main" val="32274601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463" indent="-170463">
              <a:buFont typeface="Arial" panose="020B0604020202020204" pitchFamily="34" charset="0"/>
              <a:buChar char="•"/>
            </a:pPr>
            <a:r>
              <a:rPr lang="en-US" dirty="0" smtClean="0"/>
              <a:t>It may</a:t>
            </a:r>
            <a:r>
              <a:rPr lang="en-US" baseline="0" dirty="0" smtClean="0"/>
              <a:t> be helpful to consider teach-back as a method of reconciling the information shared with a patient/resident/caregiver with the information that was actually received by the patient/resident/caregiver. </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baseline="0" dirty="0" smtClean="0"/>
              <a:t>Is what was taught or demonstrated to the patient, what the patient actually received or understood? </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baseline="0" dirty="0" smtClean="0"/>
              <a:t>This sounds very similar to medication reconciliation, doesn’t it? Is the medication prescribed by the provider, the medication the patient is taking?</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dirty="0" smtClean="0"/>
              <a:t>Teach-back</a:t>
            </a:r>
            <a:r>
              <a:rPr lang="en-US" baseline="0" dirty="0" smtClean="0"/>
              <a:t> is information reconciliation.</a:t>
            </a:r>
            <a:endParaRPr lang="en-US" dirty="0" smtClean="0"/>
          </a:p>
        </p:txBody>
      </p:sp>
      <p:sp>
        <p:nvSpPr>
          <p:cNvPr id="4" name="Slide Number Placeholder 3"/>
          <p:cNvSpPr>
            <a:spLocks noGrp="1"/>
          </p:cNvSpPr>
          <p:nvPr>
            <p:ph type="sldNum" sz="quarter" idx="10"/>
          </p:nvPr>
        </p:nvSpPr>
        <p:spPr/>
        <p:txBody>
          <a:bodyPr/>
          <a:lstStyle/>
          <a:p>
            <a:pPr>
              <a:defRPr/>
            </a:pPr>
            <a:fld id="{A9EFAA37-A671-4754-98D0-17C3C766E01E}" type="slidenum">
              <a:rPr lang="en-US" smtClean="0"/>
              <a:pPr>
                <a:defRPr/>
              </a:pPr>
              <a:t>37</a:t>
            </a:fld>
            <a:endParaRPr lang="en-US"/>
          </a:p>
        </p:txBody>
      </p:sp>
    </p:spTree>
    <p:extLst>
      <p:ext uri="{BB962C8B-B14F-4D97-AF65-F5344CB8AC3E}">
        <p14:creationId xmlns:p14="http://schemas.microsoft.com/office/powerpoint/2010/main" val="199919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463" indent="-170463">
              <a:buFont typeface="Arial" panose="020B0604020202020204" pitchFamily="34" charset="0"/>
              <a:buChar char="•"/>
            </a:pPr>
            <a:r>
              <a:rPr lang="en-US" dirty="0" smtClean="0"/>
              <a:t>Teach-back is not a test of the patient. It is a way for you to make sure your patients understand what</a:t>
            </a:r>
            <a:r>
              <a:rPr lang="en-US" baseline="0" dirty="0" smtClean="0"/>
              <a:t> you tell them.</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baseline="0" dirty="0" smtClean="0"/>
              <a:t>Teach-back is assessing how well you explained a concept – how well you relayed the information. Was it relevant to the receiver? Was it conversational or directive?</a:t>
            </a:r>
          </a:p>
          <a:p>
            <a:pPr marL="170463" indent="-170463">
              <a:buFont typeface="Arial" panose="020B0604020202020204" pitchFamily="34" charset="0"/>
              <a:buChar char="•"/>
            </a:pPr>
            <a:endParaRPr lang="en-US" baseline="0" dirty="0" smtClean="0"/>
          </a:p>
          <a:p>
            <a:pPr marL="170463" lvl="1" indent="-170463" defTabSz="909139">
              <a:buFont typeface="Arial" panose="020B0604020202020204" pitchFamily="34" charset="0"/>
              <a:buChar char="•"/>
              <a:defRPr/>
            </a:pPr>
            <a:r>
              <a:rPr lang="en-US" baseline="0" dirty="0" smtClean="0"/>
              <a:t>Let’s compare the questions on the slide:</a:t>
            </a:r>
            <a:r>
              <a:rPr lang="en-US" baseline="0" dirty="0"/>
              <a:t> </a:t>
            </a:r>
            <a:r>
              <a:rPr lang="en-US" baseline="0" dirty="0" smtClean="0"/>
              <a:t>What is the difference between “Do you understand?”/”Do you have any questions?” and </a:t>
            </a:r>
            <a:r>
              <a:rPr lang="en-US" sz="2400" dirty="0"/>
              <a:t>“We covered a lot of information today and I want to be sure I explained everything clearly, what are some signs when you should call the doctor?”</a:t>
            </a:r>
          </a:p>
          <a:p>
            <a:pPr marL="170463" lvl="1" indent="-170463" defTabSz="909139">
              <a:buFont typeface="Arial" panose="020B0604020202020204" pitchFamily="34" charset="0"/>
              <a:buChar char="•"/>
              <a:defRPr/>
            </a:pPr>
            <a:endParaRPr lang="en-US" sz="2400" dirty="0"/>
          </a:p>
          <a:p>
            <a:pPr marL="170463" lvl="1" indent="-170463" defTabSz="909139">
              <a:buFont typeface="Arial" panose="020B0604020202020204" pitchFamily="34" charset="0"/>
              <a:buChar char="•"/>
              <a:defRPr/>
            </a:pPr>
            <a:r>
              <a:rPr lang="en-US" sz="2400" dirty="0"/>
              <a:t>Which question(s) most closely resemble(s) what you commonly use?</a:t>
            </a:r>
          </a:p>
          <a:p>
            <a:endParaRPr lang="en-US" baseline="0" dirty="0" smtClean="0"/>
          </a:p>
          <a:p>
            <a:pPr marL="170463" indent="-170463">
              <a:buFont typeface="Arial" panose="020B0604020202020204" pitchFamily="34" charset="0"/>
              <a:buChar char="•"/>
            </a:pPr>
            <a:r>
              <a:rPr lang="en-US" baseline="0" dirty="0" smtClean="0"/>
              <a:t>Which question(s) will provide you a better understanding of what the patient/resident/caregiver actually received?</a:t>
            </a:r>
          </a:p>
        </p:txBody>
      </p:sp>
      <p:sp>
        <p:nvSpPr>
          <p:cNvPr id="4" name="Slide Number Placeholder 3"/>
          <p:cNvSpPr>
            <a:spLocks noGrp="1"/>
          </p:cNvSpPr>
          <p:nvPr>
            <p:ph type="sldNum" sz="quarter" idx="10"/>
          </p:nvPr>
        </p:nvSpPr>
        <p:spPr/>
        <p:txBody>
          <a:bodyPr/>
          <a:lstStyle/>
          <a:p>
            <a:pPr>
              <a:defRPr/>
            </a:pPr>
            <a:fld id="{A9EFAA37-A671-4754-98D0-17C3C766E01E}" type="slidenum">
              <a:rPr lang="en-US" smtClean="0"/>
              <a:pPr>
                <a:defRPr/>
              </a:pPr>
              <a:t>38</a:t>
            </a:fld>
            <a:endParaRPr lang="en-US"/>
          </a:p>
        </p:txBody>
      </p:sp>
    </p:spTree>
    <p:extLst>
      <p:ext uri="{BB962C8B-B14F-4D97-AF65-F5344CB8AC3E}">
        <p14:creationId xmlns:p14="http://schemas.microsoft.com/office/powerpoint/2010/main" val="6307970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t>
            </a:r>
            <a:r>
              <a:rPr lang="en-US" baseline="0" dirty="0" smtClean="0"/>
              <a:t> easy way to remember the teach-back process is S-A-L-S-A! </a:t>
            </a:r>
          </a:p>
          <a:p>
            <a:endParaRPr lang="en-US" baseline="0" dirty="0" smtClean="0"/>
          </a:p>
          <a:p>
            <a:r>
              <a:rPr lang="en-US" baseline="0" dirty="0" smtClean="0"/>
              <a:t>S – Share the information</a:t>
            </a:r>
          </a:p>
          <a:p>
            <a:endParaRPr lang="en-US" baseline="0" dirty="0" smtClean="0"/>
          </a:p>
          <a:p>
            <a:r>
              <a:rPr lang="en-US" baseline="0" dirty="0" smtClean="0"/>
              <a:t>A – Ask or assess understanding by asking questions that place the focus on the your ability to provide the information</a:t>
            </a:r>
          </a:p>
          <a:p>
            <a:endParaRPr lang="en-US" baseline="0" dirty="0" smtClean="0"/>
          </a:p>
          <a:p>
            <a:r>
              <a:rPr lang="en-US" baseline="0" dirty="0" smtClean="0"/>
              <a:t>L – Listen to the response </a:t>
            </a:r>
          </a:p>
          <a:p>
            <a:endParaRPr lang="en-US" baseline="0" dirty="0" smtClean="0"/>
          </a:p>
          <a:p>
            <a:r>
              <a:rPr lang="en-US" baseline="0" dirty="0" smtClean="0"/>
              <a:t>S – Share the information again if needed – using different vocabulary. Consider relevance.</a:t>
            </a:r>
          </a:p>
          <a:p>
            <a:endParaRPr lang="en-US" baseline="0" dirty="0" smtClean="0"/>
          </a:p>
          <a:p>
            <a:r>
              <a:rPr lang="en-US" baseline="0" dirty="0" smtClean="0"/>
              <a:t>A – Ask again</a:t>
            </a:r>
          </a:p>
          <a:p>
            <a:endParaRPr lang="en-US" baseline="0" dirty="0" smtClean="0"/>
          </a:p>
          <a:p>
            <a:pPr marL="170463" indent="-170463">
              <a:buFont typeface="Arial" panose="020B0604020202020204" pitchFamily="34" charset="0"/>
              <a:buChar char="•"/>
            </a:pPr>
            <a:r>
              <a:rPr lang="en-US" baseline="0" dirty="0" smtClean="0"/>
              <a:t>Why is teach-back important? Evidence suggests that patients forget up to 80% of what you tell them. If they do remember, only half of what they remember is correct.</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baseline="0" dirty="0" smtClean="0"/>
              <a:t>So spend several minutes discussing the elements that make teach-back such an effective communication method.</a:t>
            </a:r>
            <a:endParaRPr lang="en-US" dirty="0"/>
          </a:p>
        </p:txBody>
      </p:sp>
      <p:sp>
        <p:nvSpPr>
          <p:cNvPr id="4" name="Slide Number Placeholder 3"/>
          <p:cNvSpPr>
            <a:spLocks noGrp="1"/>
          </p:cNvSpPr>
          <p:nvPr>
            <p:ph type="sldNum" sz="quarter" idx="10"/>
          </p:nvPr>
        </p:nvSpPr>
        <p:spPr/>
        <p:txBody>
          <a:bodyPr/>
          <a:lstStyle/>
          <a:p>
            <a:pPr>
              <a:defRPr/>
            </a:pPr>
            <a:fld id="{A9EFAA37-A671-4754-98D0-17C3C766E01E}" type="slidenum">
              <a:rPr lang="en-US" smtClean="0"/>
              <a:pPr>
                <a:defRPr/>
              </a:pPr>
              <a:t>39</a:t>
            </a:fld>
            <a:endParaRPr lang="en-US"/>
          </a:p>
        </p:txBody>
      </p:sp>
    </p:spTree>
    <p:extLst>
      <p:ext uri="{BB962C8B-B14F-4D97-AF65-F5344CB8AC3E}">
        <p14:creationId xmlns:p14="http://schemas.microsoft.com/office/powerpoint/2010/main" val="2629026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In an early study (2004), three screening questions were identified as effective in detecting individuals having inadequate health literacy:</a:t>
            </a:r>
          </a:p>
          <a:p>
            <a:r>
              <a:rPr lang="en-US" dirty="0"/>
              <a:t> </a:t>
            </a:r>
          </a:p>
          <a:p>
            <a:pPr marL="625033" lvl="1" indent="-170463">
              <a:buFont typeface="Arial" panose="020B0604020202020204" pitchFamily="34" charset="0"/>
              <a:buChar char="•"/>
            </a:pPr>
            <a:r>
              <a:rPr lang="en-US" dirty="0"/>
              <a:t>“How often do you have someone help you read hospital materials?” </a:t>
            </a:r>
          </a:p>
          <a:p>
            <a:pPr marL="454569" lvl="1"/>
            <a:endParaRPr lang="en-US" dirty="0"/>
          </a:p>
          <a:p>
            <a:pPr marL="625033" lvl="1" indent="-170463">
              <a:buFont typeface="Arial" panose="020B0604020202020204" pitchFamily="34" charset="0"/>
              <a:buChar char="•"/>
            </a:pPr>
            <a:r>
              <a:rPr lang="en-US" dirty="0"/>
              <a:t>“How confident are you filling out medical forms by yourself?” </a:t>
            </a:r>
          </a:p>
          <a:p>
            <a:pPr marL="454569" lvl="1"/>
            <a:endParaRPr lang="en-US" dirty="0"/>
          </a:p>
          <a:p>
            <a:pPr marL="625033" lvl="1" indent="-170463">
              <a:buFont typeface="Arial" panose="020B0604020202020204" pitchFamily="34" charset="0"/>
              <a:buChar char="•"/>
            </a:pPr>
            <a:r>
              <a:rPr lang="en-US" dirty="0"/>
              <a:t>“How often do you have problems learning about your medical condition because of difficulty understanding written information?”</a:t>
            </a:r>
          </a:p>
          <a:p>
            <a:pPr marL="625033" lvl="1" indent="-170463">
              <a:buFont typeface="Arial" panose="020B0604020202020204" pitchFamily="34" charset="0"/>
              <a:buChar char="•"/>
            </a:pPr>
            <a:endParaRPr lang="en-US" dirty="0"/>
          </a:p>
          <a:p>
            <a:pPr defTabSz="909139"/>
            <a:r>
              <a:rPr lang="en-US" dirty="0" smtClean="0"/>
              <a:t>https://www.stfm.org/fmhub/fm2004/September/Lisa588.pdf </a:t>
            </a:r>
          </a:p>
          <a:p>
            <a:pPr defTabSz="909139"/>
            <a:endParaRPr lang="en-US" dirty="0" smtClean="0"/>
          </a:p>
          <a:p>
            <a:pPr marL="170463" indent="-170463">
              <a:buFont typeface="Arial" panose="020B0604020202020204" pitchFamily="34" charset="0"/>
              <a:buChar char="•"/>
            </a:pPr>
            <a:r>
              <a:rPr lang="en-US" dirty="0"/>
              <a:t>How could a patient’s response to even one of these questions guide you in your interaction with him/her?</a:t>
            </a:r>
          </a:p>
          <a:p>
            <a:endParaRPr lang="en-US" dirty="0" smtClean="0"/>
          </a:p>
          <a:p>
            <a:r>
              <a:rPr lang="en-US" dirty="0" smtClean="0"/>
              <a:t>More to come on the importance of health literacy.</a:t>
            </a:r>
          </a:p>
          <a:p>
            <a:pPr defTabSz="909139">
              <a:defRPr/>
            </a:pPr>
            <a:endParaRPr lang="en-US" dirty="0">
              <a:solidFill>
                <a:prstClr val="black"/>
              </a:solidFill>
            </a:endParaRPr>
          </a:p>
          <a:p>
            <a:pPr defTabSz="909139">
              <a:defRPr/>
            </a:pPr>
            <a:endParaRPr lang="en-US" dirty="0">
              <a:solidFill>
                <a:prstClr val="black"/>
              </a:solidFill>
            </a:endParaRPr>
          </a:p>
          <a:p>
            <a:r>
              <a:rPr lang="en-US" baseline="0" dirty="0" smtClean="0"/>
              <a:t>  </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A9EFAA37-A671-4754-98D0-17C3C766E01E}" type="slidenum">
              <a:rPr lang="en-US" smtClean="0"/>
              <a:pPr>
                <a:defRPr/>
              </a:pPr>
              <a:t>4</a:t>
            </a:fld>
            <a:endParaRPr lang="en-US"/>
          </a:p>
        </p:txBody>
      </p:sp>
    </p:spTree>
    <p:extLst>
      <p:ext uri="{BB962C8B-B14F-4D97-AF65-F5344CB8AC3E}">
        <p14:creationId xmlns:p14="http://schemas.microsoft.com/office/powerpoint/2010/main" val="20734125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463" indent="-170463">
              <a:buFont typeface="Arial" panose="020B0604020202020204" pitchFamily="34" charset="0"/>
              <a:buChar char="•"/>
            </a:pPr>
            <a:r>
              <a:rPr lang="en-US" dirty="0" smtClean="0"/>
              <a:t>In</a:t>
            </a:r>
            <a:r>
              <a:rPr lang="en-US" baseline="0" dirty="0" smtClean="0"/>
              <a:t> your packet of handouts, you received one titled “10 Elements of Competence for Using Teach-back Effectively.”</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baseline="0" dirty="0" smtClean="0"/>
              <a:t>The overarching principle is that </a:t>
            </a:r>
            <a:r>
              <a:rPr lang="en-US" b="1" baseline="0" dirty="0" smtClean="0"/>
              <a:t>successful communication is the responsibility of the professional</a:t>
            </a:r>
            <a:r>
              <a:rPr lang="en-US" baseline="0" dirty="0" smtClean="0"/>
              <a:t>! </a:t>
            </a:r>
          </a:p>
          <a:p>
            <a:endParaRPr lang="en-US" baseline="0" dirty="0" smtClean="0"/>
          </a:p>
          <a:p>
            <a:pPr marL="170463" indent="-170463" defTabSz="909139">
              <a:buFont typeface="Arial" panose="020B0604020202020204" pitchFamily="34" charset="0"/>
              <a:buChar char="•"/>
              <a:defRPr/>
            </a:pPr>
            <a:r>
              <a:rPr lang="en-US" baseline="0" dirty="0" smtClean="0"/>
              <a:t>Create a level of comfort in which the patient/resident/caregiver is able to receive the information you are providing. This is accomplished by using a caring tone of voice and attitude; sitting – making eye contact – using plain language. This creates a sense of collaboration between the provider and patient/resident/caregiver; an environment in which the information that you are sharing can be received.</a:t>
            </a:r>
            <a:endParaRPr lang="en-US" dirty="0"/>
          </a:p>
        </p:txBody>
      </p:sp>
      <p:sp>
        <p:nvSpPr>
          <p:cNvPr id="4" name="Slide Number Placeholder 3"/>
          <p:cNvSpPr>
            <a:spLocks noGrp="1"/>
          </p:cNvSpPr>
          <p:nvPr>
            <p:ph type="sldNum" sz="quarter" idx="10"/>
          </p:nvPr>
        </p:nvSpPr>
        <p:spPr/>
        <p:txBody>
          <a:bodyPr/>
          <a:lstStyle/>
          <a:p>
            <a:pPr>
              <a:defRPr/>
            </a:pPr>
            <a:fld id="{A9EFAA37-A671-4754-98D0-17C3C766E01E}" type="slidenum">
              <a:rPr lang="en-US" smtClean="0"/>
              <a:pPr>
                <a:defRPr/>
              </a:pPr>
              <a:t>40</a:t>
            </a:fld>
            <a:endParaRPr lang="en-US"/>
          </a:p>
        </p:txBody>
      </p:sp>
    </p:spTree>
    <p:extLst>
      <p:ext uri="{BB962C8B-B14F-4D97-AF65-F5344CB8AC3E}">
        <p14:creationId xmlns:p14="http://schemas.microsoft.com/office/powerpoint/2010/main" val="211297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463" indent="-170463">
              <a:buFont typeface="Arial" panose="020B0604020202020204" pitchFamily="34" charset="0"/>
              <a:buChar char="•"/>
            </a:pPr>
            <a:r>
              <a:rPr lang="en-US" dirty="0" smtClean="0"/>
              <a:t>Ask</a:t>
            </a:r>
            <a:r>
              <a:rPr lang="en-US" baseline="0" dirty="0" smtClean="0"/>
              <a:t> the patient to explain back in their own words the instructions they received using non-shaming, open-ended questions. </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baseline="0" dirty="0" smtClean="0"/>
              <a:t>For example:  “Tell me what you will do when you get home.” Another example could be, “I’m sure your daughter will be interested in your visit today, what will you tell her about  the new diabetes pill that you will be starting?” </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baseline="0" dirty="0" smtClean="0"/>
              <a:t>Or what you see on the screen: “Because you have several new pills, what will you do if you forget to take them one morning?”</a:t>
            </a:r>
          </a:p>
          <a:p>
            <a:pPr marL="170463" indent="-170463">
              <a:buFont typeface="Arial" panose="020B0604020202020204" pitchFamily="34" charset="0"/>
              <a:buChar char="•"/>
            </a:pPr>
            <a:endParaRPr lang="en-US" baseline="0" dirty="0" smtClean="0"/>
          </a:p>
          <a:p>
            <a:pPr marL="170463" indent="-170463" defTabSz="909139">
              <a:buFont typeface="Arial" panose="020B0604020202020204" pitchFamily="34" charset="0"/>
              <a:buChar char="•"/>
              <a:defRPr/>
            </a:pPr>
            <a:r>
              <a:rPr lang="en-US" baseline="0" dirty="0" smtClean="0"/>
              <a:t>How do these questions provide you a better understanding of what teaching the patient/resident/caregiver actually received versus using the question, “Do you have any questions?”</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A9EFAA37-A671-4754-98D0-17C3C766E01E}" type="slidenum">
              <a:rPr lang="en-US" smtClean="0"/>
              <a:pPr>
                <a:defRPr/>
              </a:pPr>
              <a:t>41</a:t>
            </a:fld>
            <a:endParaRPr lang="en-US"/>
          </a:p>
        </p:txBody>
      </p:sp>
    </p:spTree>
    <p:extLst>
      <p:ext uri="{BB962C8B-B14F-4D97-AF65-F5344CB8AC3E}">
        <p14:creationId xmlns:p14="http://schemas.microsoft.com/office/powerpoint/2010/main" val="16005699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170463" indent="-170463">
              <a:buFont typeface="Arial" panose="020B0604020202020204" pitchFamily="34" charset="0"/>
              <a:buChar char="•"/>
            </a:pPr>
            <a:r>
              <a:rPr lang="en-US" dirty="0" smtClean="0"/>
              <a:t>Avoid asking questions</a:t>
            </a:r>
            <a:r>
              <a:rPr lang="en-US" baseline="0" dirty="0" smtClean="0"/>
              <a:t> that can be answered with a simple yes or no. How many patients who use inhalers would tell you that they know how to use an inhaler? How many patients use an inhaler correctly?</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baseline="0" dirty="0" smtClean="0"/>
              <a:t>In one Texas study (2014) of 145 patients using epinephrine </a:t>
            </a:r>
            <a:r>
              <a:rPr lang="en-US" baseline="0" dirty="0" err="1" smtClean="0"/>
              <a:t>autoinjectors</a:t>
            </a:r>
            <a:r>
              <a:rPr lang="en-US" baseline="0" dirty="0" smtClean="0"/>
              <a:t> or inhalers, </a:t>
            </a:r>
            <a:r>
              <a:rPr lang="en-US" dirty="0" smtClean="0"/>
              <a:t>only 7 percent of inhaler users demonstrated perfect technique and 63 percent missed three or more steps. None of the factors examined in this study, including clinic site, age and education level, impacted the rates of correct inhaler use. https://medicalxpress.com/news/2014-12-patients-inhalers-epinephrine-autoinjectors-correctly.html </a:t>
            </a:r>
          </a:p>
          <a:p>
            <a:pPr marL="170463" indent="-170463">
              <a:buFont typeface="Arial" panose="020B0604020202020204" pitchFamily="34" charset="0"/>
              <a:buChar char="•"/>
            </a:pPr>
            <a:endParaRPr lang="en-US" dirty="0" smtClean="0"/>
          </a:p>
          <a:p>
            <a:pPr marL="170463" indent="-170463">
              <a:buFont typeface="Arial" panose="020B0604020202020204" pitchFamily="34" charset="0"/>
              <a:buChar char="•"/>
            </a:pPr>
            <a:r>
              <a:rPr lang="en-US" dirty="0" smtClean="0"/>
              <a:t>What potential</a:t>
            </a:r>
            <a:r>
              <a:rPr lang="en-US" baseline="0" dirty="0" smtClean="0"/>
              <a:t> difference could the use of teach-back have for these patients?</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baseline="0" dirty="0" smtClean="0"/>
              <a:t>If the patient is not able to teach-back or demonstrate the skill correctly – explain and/or demonstrate again followed by an open-ended question to assess his/her comprehension.</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baseline="0" dirty="0" smtClean="0"/>
              <a:t>Emphasize the fact that the responsibility to explain is clearly on you.</a:t>
            </a:r>
          </a:p>
          <a:p>
            <a:pPr marL="170463" indent="-170463">
              <a:buFont typeface="Arial" panose="020B0604020202020204" pitchFamily="34" charset="0"/>
              <a:buChar char="•"/>
            </a:pPr>
            <a:endParaRPr lang="en-US" baseline="0" dirty="0" smtClean="0"/>
          </a:p>
          <a:p>
            <a:pPr marL="170463" lvl="1" indent="-170463" defTabSz="909139">
              <a:buFont typeface="Arial" panose="020B0604020202020204" pitchFamily="34" charset="0"/>
              <a:buChar char="•"/>
              <a:defRPr/>
            </a:pPr>
            <a:r>
              <a:rPr lang="en-US" sz="2400" i="1" dirty="0"/>
              <a:t>“</a:t>
            </a:r>
            <a:r>
              <a:rPr lang="en-US" sz="2400" dirty="0"/>
              <a:t>What are some signs you need to watch for that tell you when you need to call your doctor?”</a:t>
            </a:r>
          </a:p>
          <a:p>
            <a:pPr marL="170463" indent="-17046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A9EFAA37-A671-4754-98D0-17C3C766E01E}" type="slidenum">
              <a:rPr lang="en-US" smtClean="0"/>
              <a:pPr>
                <a:defRPr/>
              </a:pPr>
              <a:t>42</a:t>
            </a:fld>
            <a:endParaRPr lang="en-US"/>
          </a:p>
        </p:txBody>
      </p:sp>
    </p:spTree>
    <p:extLst>
      <p:ext uri="{BB962C8B-B14F-4D97-AF65-F5344CB8AC3E}">
        <p14:creationId xmlns:p14="http://schemas.microsoft.com/office/powerpoint/2010/main" val="34140941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463" indent="-170463">
              <a:buFont typeface="Arial" panose="020B0604020202020204" pitchFamily="34" charset="0"/>
              <a:buChar char="•"/>
            </a:pPr>
            <a:r>
              <a:rPr lang="en-US" dirty="0" smtClean="0"/>
              <a:t>Use reader-friendly print materials to support learning. On</a:t>
            </a:r>
            <a:r>
              <a:rPr lang="en-US" baseline="0" dirty="0" smtClean="0"/>
              <a:t> the screen are several examples of reader-friendly patient education resources. </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baseline="0" dirty="0" smtClean="0"/>
              <a:t>What is the common theme that makes these resources so well received by patients? Answer: Traffic lights. </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baseline="0" dirty="0" smtClean="0"/>
              <a:t>The average individual understands a conversation about symptoms when related to traffic lights. For example: For a heart failure patient, a stable weight without ankle or abdominal swelling is a ‘go’ – a green light. It is good. A 2-3 lb. weight gain overnight is something to be concerned about – a yellow caution light suggesting a phone call to their provider. Chest pain requires immediate attention. It is a red light condition. Stop and call 9-1-1.</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baseline="0" dirty="0" smtClean="0"/>
              <a:t>Documentation of patient education using teach-back is important. It is particularly important if there is any risk of litigation. It is no longer acceptable to document “patient verbalized understanding” when he/she simply shook his/her head to the question, “Do you have any questions?”</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A9EFAA37-A671-4754-98D0-17C3C766E01E}" type="slidenum">
              <a:rPr lang="en-US" smtClean="0"/>
              <a:pPr>
                <a:defRPr/>
              </a:pPr>
              <a:t>43</a:t>
            </a:fld>
            <a:endParaRPr lang="en-US"/>
          </a:p>
        </p:txBody>
      </p:sp>
    </p:spTree>
    <p:extLst>
      <p:ext uri="{BB962C8B-B14F-4D97-AF65-F5344CB8AC3E}">
        <p14:creationId xmlns:p14="http://schemas.microsoft.com/office/powerpoint/2010/main" val="26915368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502" eaLnBrk="0" hangingPunct="0">
              <a:defRPr>
                <a:solidFill>
                  <a:schemeClr val="tx1"/>
                </a:solidFill>
                <a:latin typeface="Arial" charset="0"/>
              </a:defRPr>
            </a:lvl1pPr>
            <a:lvl2pPr marL="738676" indent="-284106" defTabSz="926502" eaLnBrk="0" hangingPunct="0">
              <a:defRPr>
                <a:solidFill>
                  <a:schemeClr val="tx1"/>
                </a:solidFill>
                <a:latin typeface="Arial" charset="0"/>
              </a:defRPr>
            </a:lvl2pPr>
            <a:lvl3pPr marL="1136424" indent="-227285" defTabSz="926502" eaLnBrk="0" hangingPunct="0">
              <a:defRPr>
                <a:solidFill>
                  <a:schemeClr val="tx1"/>
                </a:solidFill>
                <a:latin typeface="Arial" charset="0"/>
              </a:defRPr>
            </a:lvl3pPr>
            <a:lvl4pPr marL="1590994" indent="-227285" defTabSz="926502" eaLnBrk="0" hangingPunct="0">
              <a:defRPr>
                <a:solidFill>
                  <a:schemeClr val="tx1"/>
                </a:solidFill>
                <a:latin typeface="Arial" charset="0"/>
              </a:defRPr>
            </a:lvl4pPr>
            <a:lvl5pPr marL="2045563" indent="-227285" defTabSz="926502" eaLnBrk="0" hangingPunct="0">
              <a:defRPr>
                <a:solidFill>
                  <a:schemeClr val="tx1"/>
                </a:solidFill>
                <a:latin typeface="Arial" charset="0"/>
              </a:defRPr>
            </a:lvl5pPr>
            <a:lvl6pPr marL="2500133" indent="-227285" defTabSz="926502" eaLnBrk="0" fontAlgn="base" hangingPunct="0">
              <a:spcBef>
                <a:spcPct val="0"/>
              </a:spcBef>
              <a:spcAft>
                <a:spcPct val="0"/>
              </a:spcAft>
              <a:defRPr>
                <a:solidFill>
                  <a:schemeClr val="tx1"/>
                </a:solidFill>
                <a:latin typeface="Arial" charset="0"/>
              </a:defRPr>
            </a:lvl6pPr>
            <a:lvl7pPr marL="2954702" indent="-227285" defTabSz="926502" eaLnBrk="0" fontAlgn="base" hangingPunct="0">
              <a:spcBef>
                <a:spcPct val="0"/>
              </a:spcBef>
              <a:spcAft>
                <a:spcPct val="0"/>
              </a:spcAft>
              <a:defRPr>
                <a:solidFill>
                  <a:schemeClr val="tx1"/>
                </a:solidFill>
                <a:latin typeface="Arial" charset="0"/>
              </a:defRPr>
            </a:lvl7pPr>
            <a:lvl8pPr marL="3409272" indent="-227285" defTabSz="926502" eaLnBrk="0" fontAlgn="base" hangingPunct="0">
              <a:spcBef>
                <a:spcPct val="0"/>
              </a:spcBef>
              <a:spcAft>
                <a:spcPct val="0"/>
              </a:spcAft>
              <a:defRPr>
                <a:solidFill>
                  <a:schemeClr val="tx1"/>
                </a:solidFill>
                <a:latin typeface="Arial" charset="0"/>
              </a:defRPr>
            </a:lvl8pPr>
            <a:lvl9pPr marL="3863842" indent="-227285" defTabSz="926502" eaLnBrk="0" fontAlgn="base" hangingPunct="0">
              <a:spcBef>
                <a:spcPct val="0"/>
              </a:spcBef>
              <a:spcAft>
                <a:spcPct val="0"/>
              </a:spcAft>
              <a:defRPr>
                <a:solidFill>
                  <a:schemeClr val="tx1"/>
                </a:solidFill>
                <a:latin typeface="Arial" charset="0"/>
              </a:defRPr>
            </a:lvl9pPr>
          </a:lstStyle>
          <a:p>
            <a:pPr eaLnBrk="1" hangingPunct="1"/>
            <a:fld id="{C88EA432-6802-41F0-89D6-03762778528D}" type="slidenum">
              <a:rPr lang="en-US" altLang="en-US" smtClean="0"/>
              <a:pPr eaLnBrk="1" hangingPunct="1"/>
              <a:t>44</a:t>
            </a:fld>
            <a:endParaRPr lang="en-US" alt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1000" dirty="0"/>
              <a:t>So, what is the teach-back technique?  </a:t>
            </a:r>
          </a:p>
          <a:p>
            <a:pPr eaLnBrk="1" hangingPunct="1">
              <a:lnSpc>
                <a:spcPct val="80000"/>
              </a:lnSpc>
            </a:pPr>
            <a:endParaRPr lang="en-US" altLang="en-US" sz="1000" dirty="0"/>
          </a:p>
          <a:p>
            <a:pPr eaLnBrk="1" hangingPunct="1">
              <a:lnSpc>
                <a:spcPct val="80000"/>
              </a:lnSpc>
            </a:pPr>
            <a:r>
              <a:rPr lang="en-US" altLang="en-US" sz="1000" dirty="0"/>
              <a:t>Basically it is asking patients to repeat back in their own words what they understand from what they’ve been told.  It is NOT a test.  It is a way to let you know how well you’ve explained a concept.  And, it needs to be completed in a non-shaming way. </a:t>
            </a:r>
            <a:r>
              <a:rPr lang="en-US" altLang="en-US" sz="1000" dirty="0" smtClean="0"/>
              <a:t>It </a:t>
            </a:r>
            <a:r>
              <a:rPr lang="en-US" altLang="en-US" sz="1000" dirty="0"/>
              <a:t>is important that the patient recognizes it is to make sure you explained everything correctly.  </a:t>
            </a:r>
          </a:p>
          <a:p>
            <a:pPr eaLnBrk="1" hangingPunct="1">
              <a:lnSpc>
                <a:spcPct val="80000"/>
              </a:lnSpc>
            </a:pPr>
            <a:endParaRPr lang="en-US" altLang="en-US" sz="1000" dirty="0"/>
          </a:p>
          <a:p>
            <a:pPr eaLnBrk="1" hangingPunct="1">
              <a:lnSpc>
                <a:spcPct val="80000"/>
              </a:lnSpc>
            </a:pPr>
            <a:r>
              <a:rPr lang="en-US" altLang="en-US" sz="1000" dirty="0"/>
              <a:t>Using teach-back provides you with the opportunity to confirm what the patient really understands and re-teach if necessary….right there…while they are still in the office with you</a:t>
            </a:r>
            <a:r>
              <a:rPr lang="en-US" altLang="en-US" sz="1000" dirty="0" smtClean="0"/>
              <a:t>. </a:t>
            </a:r>
            <a:r>
              <a:rPr lang="en-US" altLang="en-US" sz="1000" dirty="0"/>
              <a:t>Doing this in real time can help reduce potential medication errors and mistakes with care instructions. </a:t>
            </a:r>
          </a:p>
          <a:p>
            <a:pPr eaLnBrk="1" hangingPunct="1">
              <a:lnSpc>
                <a:spcPct val="80000"/>
              </a:lnSpc>
            </a:pPr>
            <a:endParaRPr lang="en-US" altLang="en-US" sz="1000" dirty="0"/>
          </a:p>
          <a:p>
            <a:pPr eaLnBrk="1" hangingPunct="1">
              <a:lnSpc>
                <a:spcPct val="80000"/>
              </a:lnSpc>
            </a:pPr>
            <a:r>
              <a:rPr lang="en-US" altLang="en-US" sz="1000" dirty="0"/>
              <a:t>Teach-back is a communication method that ensures information reconciliation!</a:t>
            </a:r>
          </a:p>
        </p:txBody>
      </p:sp>
    </p:spTree>
    <p:extLst>
      <p:ext uri="{BB962C8B-B14F-4D97-AF65-F5344CB8AC3E}">
        <p14:creationId xmlns:p14="http://schemas.microsoft.com/office/powerpoint/2010/main" val="21100820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463" indent="-170463">
              <a:buFont typeface="Arial" panose="020B0604020202020204" pitchFamily="34" charset="0"/>
              <a:buChar char="•"/>
            </a:pPr>
            <a:r>
              <a:rPr lang="en-US" dirty="0" smtClean="0"/>
              <a:t>Let’s take a look at how teach-back is used by</a:t>
            </a:r>
            <a:r>
              <a:rPr lang="en-US" baseline="0" dirty="0" smtClean="0"/>
              <a:t> a nurse with an asthmatic patient regarding the use of an inhaler. Using the </a:t>
            </a:r>
            <a:r>
              <a:rPr lang="en-US" b="1" baseline="0" dirty="0" smtClean="0"/>
              <a:t>Teach-back Observation Tool </a:t>
            </a:r>
            <a:r>
              <a:rPr lang="en-US" baseline="0" dirty="0" smtClean="0"/>
              <a:t>as a guide, note use of the various teach-back elements. </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baseline="0" dirty="0" smtClean="0"/>
              <a:t>After the video, ask the training participants which teach-back elements they observed in the video.</a:t>
            </a:r>
            <a:endParaRPr lang="en-US" dirty="0"/>
          </a:p>
        </p:txBody>
      </p:sp>
      <p:sp>
        <p:nvSpPr>
          <p:cNvPr id="4" name="Slide Number Placeholder 3"/>
          <p:cNvSpPr>
            <a:spLocks noGrp="1"/>
          </p:cNvSpPr>
          <p:nvPr>
            <p:ph type="sldNum" sz="quarter" idx="10"/>
          </p:nvPr>
        </p:nvSpPr>
        <p:spPr/>
        <p:txBody>
          <a:bodyPr/>
          <a:lstStyle/>
          <a:p>
            <a:pPr>
              <a:defRPr/>
            </a:pPr>
            <a:fld id="{A9EFAA37-A671-4754-98D0-17C3C766E01E}" type="slidenum">
              <a:rPr lang="en-US" smtClean="0"/>
              <a:pPr>
                <a:defRPr/>
              </a:pPr>
              <a:t>45</a:t>
            </a:fld>
            <a:endParaRPr lang="en-US"/>
          </a:p>
        </p:txBody>
      </p:sp>
    </p:spTree>
    <p:extLst>
      <p:ext uri="{BB962C8B-B14F-4D97-AF65-F5344CB8AC3E}">
        <p14:creationId xmlns:p14="http://schemas.microsoft.com/office/powerpoint/2010/main" val="10510307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463" indent="-170463">
              <a:buFont typeface="Arial" panose="020B0604020202020204" pitchFamily="34" charset="0"/>
              <a:buChar char="•"/>
            </a:pPr>
            <a:r>
              <a:rPr lang="en-US" dirty="0" smtClean="0"/>
              <a:t>We’ve discussed teach-back and the various key elements of teach-back,</a:t>
            </a:r>
            <a:r>
              <a:rPr lang="en-US" baseline="0" dirty="0" smtClean="0"/>
              <a:t> how would you describe teach-back to a patient? (Speaker is modeling teach-back method with this question.) (Encourage discussion as time allows.)</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A9EFAA37-A671-4754-98D0-17C3C766E01E}" type="slidenum">
              <a:rPr lang="en-US" smtClean="0"/>
              <a:pPr>
                <a:defRPr/>
              </a:pPr>
              <a:t>46</a:t>
            </a:fld>
            <a:endParaRPr lang="en-US"/>
          </a:p>
        </p:txBody>
      </p:sp>
    </p:spTree>
    <p:extLst>
      <p:ext uri="{BB962C8B-B14F-4D97-AF65-F5344CB8AC3E}">
        <p14:creationId xmlns:p14="http://schemas.microsoft.com/office/powerpoint/2010/main" val="24533787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talked</a:t>
            </a:r>
            <a:r>
              <a:rPr lang="en-US" baseline="0" dirty="0" smtClean="0"/>
              <a:t> about teach-back and seen teach-back demonstrated, it is now time to practice the use of teach-back. </a:t>
            </a:r>
            <a:endParaRPr lang="en-US" dirty="0"/>
          </a:p>
        </p:txBody>
      </p:sp>
      <p:sp>
        <p:nvSpPr>
          <p:cNvPr id="4" name="Slide Number Placeholder 3"/>
          <p:cNvSpPr>
            <a:spLocks noGrp="1"/>
          </p:cNvSpPr>
          <p:nvPr>
            <p:ph type="sldNum" sz="quarter" idx="10"/>
          </p:nvPr>
        </p:nvSpPr>
        <p:spPr/>
        <p:txBody>
          <a:bodyPr/>
          <a:lstStyle/>
          <a:p>
            <a:pPr>
              <a:defRPr/>
            </a:pPr>
            <a:fld id="{A9EFAA37-A671-4754-98D0-17C3C766E01E}" type="slidenum">
              <a:rPr lang="en-US" smtClean="0"/>
              <a:pPr>
                <a:defRPr/>
              </a:pPr>
              <a:t>47</a:t>
            </a:fld>
            <a:endParaRPr lang="en-US"/>
          </a:p>
        </p:txBody>
      </p:sp>
    </p:spTree>
    <p:extLst>
      <p:ext uri="{BB962C8B-B14F-4D97-AF65-F5344CB8AC3E}">
        <p14:creationId xmlns:p14="http://schemas.microsoft.com/office/powerpoint/2010/main" val="8368130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227285" indent="-227285" defTabSz="909139">
              <a:buFont typeface="Arial" panose="020B0604020202020204" pitchFamily="34" charset="0"/>
              <a:buChar char="•"/>
              <a:defRPr/>
            </a:pPr>
            <a:r>
              <a:rPr lang="en-US" dirty="0"/>
              <a:t>Let’s go back to James. He is 85 years old and has lived at your facility since his wife died several years ago. His condition has deteriorated over the past several months. It is time to revisit his healthcare directive and have a conversation about his health care preferences. </a:t>
            </a:r>
          </a:p>
          <a:p>
            <a:pPr marL="227285" indent="-227285" defTabSz="909139">
              <a:buFont typeface="Arial" panose="020B0604020202020204" pitchFamily="34" charset="0"/>
              <a:buChar char="•"/>
              <a:defRPr/>
            </a:pPr>
            <a:endParaRPr lang="en-US" dirty="0"/>
          </a:p>
          <a:p>
            <a:pPr marL="227285" indent="-227285" defTabSz="909139">
              <a:buFont typeface="Arial" panose="020B0604020202020204" pitchFamily="34" charset="0"/>
              <a:buChar char="•"/>
              <a:defRPr/>
            </a:pPr>
            <a:r>
              <a:rPr lang="en-US" dirty="0"/>
              <a:t>Using teach-back, the </a:t>
            </a:r>
            <a:r>
              <a:rPr lang="en-US" b="1" dirty="0">
                <a:solidFill>
                  <a:srgbClr val="C00000"/>
                </a:solidFill>
                <a:effectLst>
                  <a:outerShdw blurRad="38100" dist="38100" dir="2700000" algn="tl">
                    <a:srgbClr val="000000">
                      <a:alpha val="43137"/>
                    </a:srgbClr>
                  </a:outerShdw>
                </a:effectLst>
              </a:rPr>
              <a:t>Nurse </a:t>
            </a:r>
            <a:r>
              <a:rPr lang="en-US" dirty="0" smtClean="0">
                <a:solidFill>
                  <a:srgbClr val="C00000"/>
                </a:solidFill>
              </a:rPr>
              <a:t>provides</a:t>
            </a:r>
            <a:r>
              <a:rPr lang="en-US" dirty="0" smtClean="0"/>
              <a:t> </a:t>
            </a:r>
            <a:r>
              <a:rPr lang="en-US" dirty="0"/>
              <a:t>education to </a:t>
            </a:r>
            <a:r>
              <a:rPr lang="en-US" b="1" dirty="0">
                <a:solidFill>
                  <a:srgbClr val="C00000"/>
                </a:solidFill>
                <a:effectLst>
                  <a:outerShdw blurRad="38100" dist="38100" dir="2700000" algn="tl">
                    <a:srgbClr val="000000">
                      <a:alpha val="43137"/>
                    </a:srgbClr>
                  </a:outerShdw>
                </a:effectLst>
              </a:rPr>
              <a:t>James</a:t>
            </a:r>
            <a:r>
              <a:rPr lang="en-US" dirty="0"/>
              <a:t> regarding his health care preferences and possible need for a transfer to the hospital. </a:t>
            </a:r>
          </a:p>
          <a:p>
            <a:pPr marL="227285" indent="-227285" defTabSz="909139">
              <a:buFont typeface="Arial" panose="020B0604020202020204" pitchFamily="34" charset="0"/>
              <a:buChar char="•"/>
              <a:defRPr/>
            </a:pPr>
            <a:endParaRPr lang="en-US" dirty="0"/>
          </a:p>
          <a:p>
            <a:pPr marL="227285" indent="-227285" defTabSz="909139">
              <a:buFont typeface="Arial" panose="020B0604020202020204" pitchFamily="34" charset="0"/>
              <a:buChar char="•"/>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A9EFAA37-A671-4754-98D0-17C3C766E01E}" type="slidenum">
              <a:rPr lang="en-US" smtClean="0"/>
              <a:pPr>
                <a:defRPr/>
              </a:pPr>
              <a:t>48</a:t>
            </a:fld>
            <a:endParaRPr lang="en-US"/>
          </a:p>
        </p:txBody>
      </p:sp>
    </p:spTree>
    <p:extLst>
      <p:ext uri="{BB962C8B-B14F-4D97-AF65-F5344CB8AC3E}">
        <p14:creationId xmlns:p14="http://schemas.microsoft.com/office/powerpoint/2010/main" val="28384282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463" indent="-170463" defTabSz="909139">
              <a:buFont typeface="Arial" panose="020B0604020202020204" pitchFamily="34" charset="0"/>
              <a:buChar char="•"/>
              <a:defRPr/>
            </a:pPr>
            <a:r>
              <a:rPr lang="en-US" dirty="0" smtClean="0"/>
              <a:t>Organize</a:t>
            </a:r>
            <a:r>
              <a:rPr lang="en-US" baseline="0" dirty="0" smtClean="0"/>
              <a:t> into groups of 2-3 (preferably 3). In your group, </a:t>
            </a:r>
            <a:r>
              <a:rPr lang="en-US" dirty="0"/>
              <a:t>determine who will be </a:t>
            </a:r>
            <a:r>
              <a:rPr lang="en-US" b="1" dirty="0" smtClean="0">
                <a:solidFill>
                  <a:srgbClr val="C00000"/>
                </a:solidFill>
                <a:effectLst>
                  <a:outerShdw blurRad="38100" dist="38100" dir="2700000" algn="tl">
                    <a:srgbClr val="000000">
                      <a:alpha val="43137"/>
                    </a:srgbClr>
                  </a:outerShdw>
                </a:effectLst>
              </a:rPr>
              <a:t>James</a:t>
            </a:r>
            <a:r>
              <a:rPr lang="en-US" dirty="0" smtClean="0"/>
              <a:t>, </a:t>
            </a:r>
            <a:r>
              <a:rPr lang="en-US" dirty="0"/>
              <a:t>the </a:t>
            </a:r>
            <a:r>
              <a:rPr lang="en-US" b="1" dirty="0">
                <a:solidFill>
                  <a:srgbClr val="C00000"/>
                </a:solidFill>
                <a:effectLst>
                  <a:outerShdw blurRad="38100" dist="38100" dir="2700000" algn="tl">
                    <a:srgbClr val="000000">
                      <a:alpha val="43137"/>
                    </a:srgbClr>
                  </a:outerShdw>
                </a:effectLst>
              </a:rPr>
              <a:t>Nurse </a:t>
            </a:r>
            <a:r>
              <a:rPr lang="en-US" dirty="0"/>
              <a:t>providing the education to James, and the </a:t>
            </a:r>
            <a:r>
              <a:rPr lang="en-US" b="1" dirty="0">
                <a:solidFill>
                  <a:srgbClr val="C00000"/>
                </a:solidFill>
                <a:effectLst>
                  <a:outerShdw blurRad="38100" dist="38100" dir="2700000" algn="tl">
                    <a:srgbClr val="000000">
                      <a:alpha val="43137"/>
                    </a:srgbClr>
                  </a:outerShdw>
                </a:effectLst>
              </a:rPr>
              <a:t>Coach</a:t>
            </a:r>
            <a:r>
              <a:rPr lang="en-US" dirty="0"/>
              <a:t>, i.e., observer. </a:t>
            </a:r>
          </a:p>
          <a:p>
            <a:pPr marL="170463" indent="-170463" defTabSz="909139">
              <a:buFont typeface="Arial" panose="020B0604020202020204" pitchFamily="34" charset="0"/>
              <a:buChar char="•"/>
              <a:defRPr/>
            </a:pPr>
            <a:endParaRPr lang="en-US" dirty="0"/>
          </a:p>
          <a:p>
            <a:pPr marL="170463" indent="-170463" defTabSz="909139">
              <a:buFont typeface="Arial" panose="020B0604020202020204" pitchFamily="34" charset="0"/>
              <a:buChar char="•"/>
              <a:defRPr/>
            </a:pPr>
            <a:r>
              <a:rPr lang="en-US" dirty="0"/>
              <a:t>Using teach-back, the </a:t>
            </a:r>
            <a:r>
              <a:rPr lang="en-US" b="1" dirty="0">
                <a:solidFill>
                  <a:srgbClr val="C00000"/>
                </a:solidFill>
                <a:effectLst>
                  <a:outerShdw blurRad="38100" dist="38100" dir="2700000" algn="tl">
                    <a:srgbClr val="000000">
                      <a:alpha val="43137"/>
                    </a:srgbClr>
                  </a:outerShdw>
                </a:effectLst>
              </a:rPr>
              <a:t>Nurse </a:t>
            </a:r>
            <a:r>
              <a:rPr lang="en-US" dirty="0"/>
              <a:t>provides education to </a:t>
            </a:r>
            <a:r>
              <a:rPr lang="en-US" b="1" dirty="0">
                <a:solidFill>
                  <a:srgbClr val="C00000"/>
                </a:solidFill>
                <a:effectLst>
                  <a:outerShdw blurRad="38100" dist="38100" dir="2700000" algn="tl">
                    <a:srgbClr val="000000">
                      <a:alpha val="43137"/>
                    </a:srgbClr>
                  </a:outerShdw>
                </a:effectLst>
              </a:rPr>
              <a:t>James</a:t>
            </a:r>
            <a:r>
              <a:rPr lang="en-US" dirty="0"/>
              <a:t> about his need for a transfer to the hospital</a:t>
            </a:r>
            <a:r>
              <a:rPr lang="en-US" dirty="0" smtClean="0"/>
              <a:t>. </a:t>
            </a:r>
            <a:r>
              <a:rPr lang="en-US" dirty="0"/>
              <a:t>Consider the plain language terms that you will need to use for exacerbation, transported, cardiopulmonary resuscitation, healthcare directive, consultation, palliative care, symptoms. </a:t>
            </a:r>
          </a:p>
          <a:p>
            <a:pPr marL="170463" indent="-170463" defTabSz="909139">
              <a:buFont typeface="Arial" panose="020B0604020202020204" pitchFamily="34" charset="0"/>
              <a:buChar char="•"/>
              <a:defRPr/>
            </a:pPr>
            <a:endParaRPr lang="en-US" dirty="0"/>
          </a:p>
          <a:p>
            <a:pPr marL="170463" indent="-170463" defTabSz="909139">
              <a:buFont typeface="Arial" panose="020B0604020202020204" pitchFamily="34" charset="0"/>
              <a:buChar char="•"/>
              <a:defRPr/>
            </a:pPr>
            <a:r>
              <a:rPr lang="en-US" dirty="0"/>
              <a:t>The </a:t>
            </a:r>
            <a:r>
              <a:rPr lang="en-US" b="1" dirty="0">
                <a:effectLst>
                  <a:outerShdw blurRad="38100" dist="38100" dir="2700000" algn="tl">
                    <a:srgbClr val="000000">
                      <a:alpha val="43137"/>
                    </a:srgbClr>
                  </a:outerShdw>
                </a:effectLst>
              </a:rPr>
              <a:t>Coach, </a:t>
            </a:r>
            <a:r>
              <a:rPr lang="en-US" dirty="0"/>
              <a:t>as the observer will use the </a:t>
            </a:r>
            <a:r>
              <a:rPr lang="en-US" b="1" dirty="0">
                <a:effectLst>
                  <a:outerShdw blurRad="38100" dist="38100" dir="2700000" algn="tl">
                    <a:srgbClr val="000000">
                      <a:alpha val="43137"/>
                    </a:srgbClr>
                  </a:outerShdw>
                </a:effectLst>
              </a:rPr>
              <a:t>10 Elements of Competence For Using Teach-back Effectively </a:t>
            </a:r>
            <a:r>
              <a:rPr lang="en-US" dirty="0"/>
              <a:t>handout as a reference for coaching the nurse.</a:t>
            </a:r>
          </a:p>
          <a:p>
            <a:pPr marL="170463" indent="-170463" defTabSz="909139">
              <a:buFont typeface="Arial" panose="020B0604020202020204" pitchFamily="34" charset="0"/>
              <a:buChar char="•"/>
              <a:defRPr/>
            </a:pPr>
            <a:endParaRPr lang="en-US" dirty="0"/>
          </a:p>
          <a:p>
            <a:pPr marL="170463" indent="-170463" defTabSz="909139">
              <a:buFont typeface="Arial" panose="020B0604020202020204" pitchFamily="34" charset="0"/>
              <a:buChar char="•"/>
              <a:defRPr/>
            </a:pPr>
            <a:r>
              <a:rPr lang="en-US" b="1" dirty="0">
                <a:effectLst>
                  <a:outerShdw blurRad="38100" dist="38100" dir="2700000" algn="tl">
                    <a:srgbClr val="000000">
                      <a:alpha val="43137"/>
                    </a:srgbClr>
                  </a:outerShdw>
                </a:effectLst>
              </a:rPr>
              <a:t>Nurse</a:t>
            </a:r>
            <a:r>
              <a:rPr lang="en-US" dirty="0"/>
              <a:t> - you have </a:t>
            </a:r>
            <a:r>
              <a:rPr lang="en-US" u="sng" dirty="0"/>
              <a:t>5 minutes </a:t>
            </a:r>
            <a:r>
              <a:rPr lang="en-US" dirty="0"/>
              <a:t>to have this discussion with James. </a:t>
            </a:r>
            <a:r>
              <a:rPr lang="en-US" b="1" dirty="0">
                <a:effectLst>
                  <a:outerShdw blurRad="38100" dist="38100" dir="2700000" algn="tl">
                    <a:srgbClr val="000000">
                      <a:alpha val="43137"/>
                    </a:srgbClr>
                  </a:outerShdw>
                </a:effectLst>
              </a:rPr>
              <a:t>James</a:t>
            </a:r>
            <a:r>
              <a:rPr lang="en-US" dirty="0"/>
              <a:t> - be in character. </a:t>
            </a:r>
            <a:r>
              <a:rPr lang="en-US" b="1" dirty="0">
                <a:effectLst>
                  <a:outerShdw blurRad="38100" dist="38100" dir="2700000" algn="tl">
                    <a:srgbClr val="000000">
                      <a:alpha val="43137"/>
                    </a:srgbClr>
                  </a:outerShdw>
                </a:effectLst>
              </a:rPr>
              <a:t>Coaches - </a:t>
            </a:r>
            <a:r>
              <a:rPr lang="en-US" dirty="0"/>
              <a:t>note the teach-back key elements that the Nurse used in his/her discussion with James.</a:t>
            </a:r>
          </a:p>
          <a:p>
            <a:pPr defTabSz="909139">
              <a:defRPr/>
            </a:pPr>
            <a:endParaRPr lang="en-US" dirty="0"/>
          </a:p>
          <a:p>
            <a:pPr defTabSz="909139">
              <a:defRPr/>
            </a:pPr>
            <a:r>
              <a:rPr lang="en-US" dirty="0"/>
              <a:t>(After the five minutes, ask the</a:t>
            </a:r>
            <a:r>
              <a:rPr lang="en-US" b="1" dirty="0">
                <a:effectLst>
                  <a:outerShdw blurRad="38100" dist="38100" dir="2700000" algn="tl">
                    <a:srgbClr val="000000">
                      <a:alpha val="43137"/>
                    </a:srgbClr>
                  </a:outerShdw>
                </a:effectLst>
              </a:rPr>
              <a:t> Nurses </a:t>
            </a:r>
            <a:r>
              <a:rPr lang="en-US" dirty="0"/>
              <a:t>how the experience was for them. Ask the </a:t>
            </a:r>
            <a:r>
              <a:rPr lang="en-US" b="1" dirty="0" smtClean="0">
                <a:effectLst>
                  <a:outerShdw blurRad="38100" dist="38100" dir="2700000" algn="tl">
                    <a:srgbClr val="000000">
                      <a:alpha val="43137"/>
                    </a:srgbClr>
                  </a:outerShdw>
                </a:effectLst>
              </a:rPr>
              <a:t>James</a:t>
            </a:r>
            <a:r>
              <a:rPr lang="en-US" dirty="0" smtClean="0"/>
              <a:t> </a:t>
            </a:r>
            <a:r>
              <a:rPr lang="en-US" dirty="0"/>
              <a:t>what they were thinking. Ask the </a:t>
            </a:r>
            <a:r>
              <a:rPr lang="en-US" b="1" dirty="0">
                <a:effectLst>
                  <a:outerShdw blurRad="38100" dist="38100" dir="2700000" algn="tl">
                    <a:srgbClr val="000000">
                      <a:alpha val="43137"/>
                    </a:srgbClr>
                  </a:outerShdw>
                </a:effectLst>
              </a:rPr>
              <a:t>Coaches</a:t>
            </a:r>
            <a:r>
              <a:rPr lang="en-US" dirty="0"/>
              <a:t> for their observations. </a:t>
            </a:r>
            <a:r>
              <a:rPr lang="en-US" u="sng" dirty="0"/>
              <a:t>5 minutes.</a:t>
            </a:r>
            <a:r>
              <a:rPr lang="en-US" dirty="0"/>
              <a:t> Repeat the cycle three times or until each participant has an opportunity to assume the three roles. Total time for activity approximately 30-35 </a:t>
            </a:r>
            <a:r>
              <a:rPr lang="en-US" dirty="0" smtClean="0"/>
              <a:t>minutes. </a:t>
            </a:r>
            <a:r>
              <a:rPr lang="en-US" dirty="0"/>
              <a:t>Note</a:t>
            </a:r>
            <a:r>
              <a:rPr lang="en-US" dirty="0" smtClean="0"/>
              <a:t>: The </a:t>
            </a:r>
            <a:r>
              <a:rPr lang="en-US" dirty="0"/>
              <a:t>discussion between the role playing is essential for the learning of teach-back</a:t>
            </a:r>
            <a:r>
              <a:rPr lang="en-US" dirty="0" smtClean="0"/>
              <a:t>.)</a:t>
            </a:r>
          </a:p>
          <a:p>
            <a:pPr defTabSz="909139">
              <a:defRPr/>
            </a:pPr>
            <a:endParaRPr lang="en-US" u="sng" dirty="0" smtClean="0"/>
          </a:p>
          <a:p>
            <a:pPr defTabSz="909139">
              <a:defRPr/>
            </a:pPr>
            <a:r>
              <a:rPr lang="en-US" u="sng" dirty="0" smtClean="0"/>
              <a:t>(Modify</a:t>
            </a:r>
            <a:r>
              <a:rPr lang="en-US" u="sng" baseline="0" dirty="0" smtClean="0"/>
              <a:t> the teach-back practice scenario as needed for your audience.)</a:t>
            </a:r>
            <a:endParaRPr lang="en-US" u="sng" dirty="0"/>
          </a:p>
          <a:p>
            <a:pPr marL="170463" indent="-17046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A9EFAA37-A671-4754-98D0-17C3C766E01E}" type="slidenum">
              <a:rPr lang="en-US" smtClean="0"/>
              <a:pPr>
                <a:defRPr/>
              </a:pPr>
              <a:t>49</a:t>
            </a:fld>
            <a:endParaRPr lang="en-US"/>
          </a:p>
        </p:txBody>
      </p:sp>
    </p:spTree>
    <p:extLst>
      <p:ext uri="{BB962C8B-B14F-4D97-AF65-F5344CB8AC3E}">
        <p14:creationId xmlns:p14="http://schemas.microsoft.com/office/powerpoint/2010/main" val="2819312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463" indent="-170463">
              <a:buFont typeface="Arial" panose="020B0604020202020204" pitchFamily="34" charset="0"/>
              <a:buChar char="•"/>
            </a:pPr>
            <a:r>
              <a:rPr lang="en-US" baseline="0" dirty="0" smtClean="0"/>
              <a:t>We will begin the discussion about the basics of teach-back by taking a look at patient activation and how it is relevant to teach-back.</a:t>
            </a:r>
            <a:endParaRPr lang="en-US" dirty="0"/>
          </a:p>
        </p:txBody>
      </p:sp>
      <p:sp>
        <p:nvSpPr>
          <p:cNvPr id="4" name="Slide Number Placeholder 3"/>
          <p:cNvSpPr>
            <a:spLocks noGrp="1"/>
          </p:cNvSpPr>
          <p:nvPr>
            <p:ph type="sldNum" sz="quarter" idx="10"/>
          </p:nvPr>
        </p:nvSpPr>
        <p:spPr/>
        <p:txBody>
          <a:bodyPr/>
          <a:lstStyle/>
          <a:p>
            <a:pPr>
              <a:defRPr/>
            </a:pPr>
            <a:fld id="{A9EFAA37-A671-4754-98D0-17C3C766E01E}" type="slidenum">
              <a:rPr lang="en-US" smtClean="0"/>
              <a:pPr>
                <a:defRPr/>
              </a:pPr>
              <a:t>5</a:t>
            </a:fld>
            <a:endParaRPr lang="en-US"/>
          </a:p>
        </p:txBody>
      </p:sp>
    </p:spTree>
    <p:extLst>
      <p:ext uri="{BB962C8B-B14F-4D97-AF65-F5344CB8AC3E}">
        <p14:creationId xmlns:p14="http://schemas.microsoft.com/office/powerpoint/2010/main" val="6218754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463" indent="-170463">
              <a:buFont typeface="Arial" panose="020B0604020202020204" pitchFamily="34" charset="0"/>
              <a:buChar char="•"/>
            </a:pPr>
            <a:r>
              <a:rPr lang="en-US" dirty="0" smtClean="0"/>
              <a:t>So how confident</a:t>
            </a:r>
            <a:r>
              <a:rPr lang="en-US" baseline="0" dirty="0" smtClean="0"/>
              <a:t> are you feeling about using teach-back with the patients/residents for whom you provide care?</a:t>
            </a:r>
          </a:p>
          <a:p>
            <a:endParaRPr lang="en-US" baseline="0" dirty="0" smtClean="0"/>
          </a:p>
          <a:p>
            <a:pPr marL="170463" indent="-170463" defTabSz="909139">
              <a:buFont typeface="Arial" panose="020B0604020202020204" pitchFamily="34" charset="0"/>
              <a:buChar char="•"/>
              <a:defRPr/>
            </a:pPr>
            <a:r>
              <a:rPr lang="en-US" dirty="0" smtClean="0"/>
              <a:t>Conviction</a:t>
            </a:r>
            <a:r>
              <a:rPr lang="en-US" baseline="0" dirty="0" smtClean="0"/>
              <a:t> and confidence scales are an evidence-based method of determining how convinced an individual is regarding the importance of the information or skill that was taught. In our case, that would be the use of teach-back. (Next slide.)</a:t>
            </a:r>
          </a:p>
          <a:p>
            <a:endParaRPr lang="en-US" dirty="0"/>
          </a:p>
        </p:txBody>
      </p:sp>
      <p:sp>
        <p:nvSpPr>
          <p:cNvPr id="4" name="Slide Number Placeholder 3"/>
          <p:cNvSpPr>
            <a:spLocks noGrp="1"/>
          </p:cNvSpPr>
          <p:nvPr>
            <p:ph type="sldNum" sz="quarter" idx="10"/>
          </p:nvPr>
        </p:nvSpPr>
        <p:spPr/>
        <p:txBody>
          <a:bodyPr/>
          <a:lstStyle/>
          <a:p>
            <a:pPr>
              <a:defRPr/>
            </a:pPr>
            <a:fld id="{A9EFAA37-A671-4754-98D0-17C3C766E01E}" type="slidenum">
              <a:rPr lang="en-US" smtClean="0"/>
              <a:pPr>
                <a:defRPr/>
              </a:pPr>
              <a:t>50</a:t>
            </a:fld>
            <a:endParaRPr lang="en-US"/>
          </a:p>
        </p:txBody>
      </p:sp>
    </p:spTree>
    <p:extLst>
      <p:ext uri="{BB962C8B-B14F-4D97-AF65-F5344CB8AC3E}">
        <p14:creationId xmlns:p14="http://schemas.microsoft.com/office/powerpoint/2010/main" val="15325735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0463" indent="-170463">
              <a:buFont typeface="Arial" panose="020B0604020202020204" pitchFamily="34" charset="0"/>
              <a:buChar char="•"/>
            </a:pPr>
            <a:r>
              <a:rPr lang="en-US" dirty="0" smtClean="0"/>
              <a:t>So just how confident are you feeling about using teach-back? </a:t>
            </a:r>
          </a:p>
          <a:p>
            <a:pPr marL="170463" indent="-170463">
              <a:buFont typeface="Arial" panose="020B0604020202020204" pitchFamily="34" charset="0"/>
              <a:buChar char="•"/>
            </a:pPr>
            <a:endParaRPr lang="en-US" dirty="0" smtClean="0"/>
          </a:p>
          <a:p>
            <a:pPr marL="170463" indent="-170463">
              <a:buFont typeface="Arial" panose="020B0604020202020204" pitchFamily="34" charset="0"/>
              <a:buChar char="•"/>
            </a:pPr>
            <a:r>
              <a:rPr lang="en-US" dirty="0" smtClean="0"/>
              <a:t>Intermittent use of the Always Use Teach-back! Conviction</a:t>
            </a:r>
            <a:r>
              <a:rPr lang="en-US" baseline="0" dirty="0" smtClean="0"/>
              <a:t> and Confidence Scale, e.g., now – before you use teach-back and __ months later and again __ months later will enable you as an individual and us as an organization to determine what follow-up coaching and/or training is needed. Over time, this will enable the measurement of teach-back capacity and utilization for you and within and across your organization.</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baseline="0" dirty="0" smtClean="0"/>
              <a:t>For today, write your name on the Conviction and Confidence Scale. Check the </a:t>
            </a:r>
            <a:r>
              <a:rPr lang="en-US" b="1" baseline="0" dirty="0" smtClean="0"/>
              <a:t>Before </a:t>
            </a:r>
            <a:r>
              <a:rPr lang="en-US" b="0" baseline="0" dirty="0" smtClean="0"/>
              <a:t>circle and write in today’s date. </a:t>
            </a:r>
          </a:p>
          <a:p>
            <a:pPr marL="170463" indent="-170463">
              <a:buFont typeface="Arial" panose="020B0604020202020204" pitchFamily="34" charset="0"/>
              <a:buChar char="•"/>
            </a:pPr>
            <a:endParaRPr lang="en-US" b="0" baseline="0" dirty="0" smtClean="0"/>
          </a:p>
          <a:p>
            <a:pPr marL="170463" indent="-170463">
              <a:buFont typeface="Arial" panose="020B0604020202020204" pitchFamily="34" charset="0"/>
              <a:buChar char="•"/>
            </a:pPr>
            <a:r>
              <a:rPr lang="en-US" b="1" baseline="0" dirty="0" smtClean="0"/>
              <a:t>Question #1: </a:t>
            </a:r>
            <a:r>
              <a:rPr lang="en-US" b="0" baseline="0" dirty="0" smtClean="0"/>
              <a:t>On a scale from 1 to 10, how convinced are you that it is important to use teach-back (ask patients to explain key information back in their own words??</a:t>
            </a:r>
          </a:p>
          <a:p>
            <a:pPr marL="170463" indent="-170463">
              <a:buFont typeface="Arial" panose="020B0604020202020204" pitchFamily="34" charset="0"/>
              <a:buChar char="•"/>
            </a:pPr>
            <a:endParaRPr lang="en-US" b="0" baseline="0" dirty="0" smtClean="0"/>
          </a:p>
          <a:p>
            <a:pPr marL="170463" indent="-170463">
              <a:buFont typeface="Arial" panose="020B0604020202020204" pitchFamily="34" charset="0"/>
              <a:buChar char="•"/>
            </a:pPr>
            <a:r>
              <a:rPr lang="en-US" b="1" baseline="0" dirty="0" smtClean="0"/>
              <a:t>Question #2: </a:t>
            </a:r>
            <a:r>
              <a:rPr lang="en-US" b="0" baseline="0" dirty="0" smtClean="0"/>
              <a:t>On a scale from 1-10, how confident are you in your ability to use teach-back (ask patients to explain key information back in their own words)?</a:t>
            </a:r>
          </a:p>
          <a:p>
            <a:pPr marL="170463" indent="-170463">
              <a:buFont typeface="Arial" panose="020B0604020202020204" pitchFamily="34" charset="0"/>
              <a:buChar char="•"/>
            </a:pPr>
            <a:endParaRPr lang="en-US" b="0" baseline="0" dirty="0" smtClean="0"/>
          </a:p>
          <a:p>
            <a:pPr marL="170463" indent="-170463">
              <a:buFont typeface="Arial" panose="020B0604020202020204" pitchFamily="34" charset="0"/>
              <a:buChar char="•"/>
            </a:pPr>
            <a:r>
              <a:rPr lang="en-US" b="1" baseline="0" dirty="0" smtClean="0"/>
              <a:t>Question #3: </a:t>
            </a:r>
            <a:r>
              <a:rPr lang="en-US" b="0" baseline="0" dirty="0" smtClean="0"/>
              <a:t>How often do you ask patients to explain back, in their own words, what they need to know or do to take care of themselves? </a:t>
            </a:r>
          </a:p>
          <a:p>
            <a:pPr marL="170463" indent="-170463">
              <a:buFont typeface="Arial" panose="020B0604020202020204" pitchFamily="34" charset="0"/>
              <a:buChar char="•"/>
            </a:pPr>
            <a:endParaRPr lang="en-US" b="0" baseline="0" dirty="0" smtClean="0"/>
          </a:p>
          <a:p>
            <a:pPr marL="170463" indent="-170463">
              <a:buFont typeface="Arial" panose="020B0604020202020204" pitchFamily="34" charset="0"/>
              <a:buChar char="•"/>
            </a:pPr>
            <a:r>
              <a:rPr lang="en-US" b="1" baseline="0" dirty="0" smtClean="0"/>
              <a:t>Question #4: </a:t>
            </a:r>
            <a:r>
              <a:rPr lang="en-US" b="0" baseline="0" dirty="0" smtClean="0"/>
              <a:t>Check all the elements of effective teach-back you have used more than half the time in the past work week. For most of us that question may be left blank since we have just started the teach-back training in our organization.</a:t>
            </a:r>
          </a:p>
          <a:p>
            <a:pPr marL="170463" indent="-170463">
              <a:buFont typeface="Arial" panose="020B0604020202020204" pitchFamily="34" charset="0"/>
              <a:buChar char="•"/>
            </a:pPr>
            <a:endParaRPr lang="en-US" b="0" baseline="0" dirty="0" smtClean="0"/>
          </a:p>
          <a:p>
            <a:endParaRPr lang="en-US" b="0" baseline="0" dirty="0" smtClean="0"/>
          </a:p>
          <a:p>
            <a:pPr marL="170463" indent="-170463">
              <a:buFont typeface="Arial" panose="020B0604020202020204" pitchFamily="34" charset="0"/>
              <a:buChar char="•"/>
            </a:pPr>
            <a:endParaRPr lang="en-US" b="0" baseline="0" dirty="0" smtClean="0"/>
          </a:p>
          <a:p>
            <a:pPr marL="170463" indent="-170463">
              <a:buFont typeface="Arial" panose="020B0604020202020204" pitchFamily="34" charset="0"/>
              <a:buChar char="•"/>
            </a:pPr>
            <a:endParaRPr lang="en-US" b="0" baseline="0" dirty="0" smtClean="0"/>
          </a:p>
          <a:p>
            <a:pPr marL="170463" indent="-170463">
              <a:buFont typeface="Arial" panose="020B0604020202020204" pitchFamily="34" charset="0"/>
              <a:buChar char="•"/>
            </a:pPr>
            <a:endParaRPr lang="en-US" b="1" dirty="0" smtClean="0"/>
          </a:p>
          <a:p>
            <a:pPr marL="170463" indent="-170463">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pPr>
              <a:defRPr/>
            </a:pPr>
            <a:fld id="{A9EFAA37-A671-4754-98D0-17C3C766E01E}" type="slidenum">
              <a:rPr lang="en-US" smtClean="0"/>
              <a:pPr>
                <a:defRPr/>
              </a:pPr>
              <a:t>51</a:t>
            </a:fld>
            <a:endParaRPr lang="en-US"/>
          </a:p>
        </p:txBody>
      </p:sp>
    </p:spTree>
    <p:extLst>
      <p:ext uri="{BB962C8B-B14F-4D97-AF65-F5344CB8AC3E}">
        <p14:creationId xmlns:p14="http://schemas.microsoft.com/office/powerpoint/2010/main" val="26439720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463" indent="-170463">
              <a:buFont typeface="Arial" panose="020B0604020202020204" pitchFamily="34" charset="0"/>
              <a:buChar char="•"/>
            </a:pPr>
            <a:r>
              <a:rPr lang="en-US" dirty="0" smtClean="0"/>
              <a:t>What are</a:t>
            </a:r>
            <a:r>
              <a:rPr lang="en-US" baseline="0" dirty="0" smtClean="0"/>
              <a:t> some ways that you plan to incorporate teach-back into how your care for your patients/residents?</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baseline="0" dirty="0" smtClean="0"/>
              <a:t>What are some ways that you can help each other as you use teach-back?</a:t>
            </a:r>
            <a:endParaRPr lang="en-US" dirty="0"/>
          </a:p>
        </p:txBody>
      </p:sp>
      <p:sp>
        <p:nvSpPr>
          <p:cNvPr id="4" name="Slide Number Placeholder 3"/>
          <p:cNvSpPr>
            <a:spLocks noGrp="1"/>
          </p:cNvSpPr>
          <p:nvPr>
            <p:ph type="sldNum" sz="quarter" idx="10"/>
          </p:nvPr>
        </p:nvSpPr>
        <p:spPr/>
        <p:txBody>
          <a:bodyPr/>
          <a:lstStyle/>
          <a:p>
            <a:pPr>
              <a:defRPr/>
            </a:pPr>
            <a:fld id="{A9EFAA37-A671-4754-98D0-17C3C766E01E}" type="slidenum">
              <a:rPr lang="en-US" smtClean="0"/>
              <a:pPr>
                <a:defRPr/>
              </a:pPr>
              <a:t>52</a:t>
            </a:fld>
            <a:endParaRPr lang="en-US"/>
          </a:p>
        </p:txBody>
      </p:sp>
    </p:spTree>
    <p:extLst>
      <p:ext uri="{BB962C8B-B14F-4D97-AF65-F5344CB8AC3E}">
        <p14:creationId xmlns:p14="http://schemas.microsoft.com/office/powerpoint/2010/main" val="5382622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463" indent="-170463">
              <a:buFont typeface="Arial" panose="020B0604020202020204" pitchFamily="34" charset="0"/>
              <a:buChar char="•"/>
            </a:pPr>
            <a:r>
              <a:rPr lang="en-US" dirty="0" smtClean="0"/>
              <a:t>If</a:t>
            </a:r>
            <a:r>
              <a:rPr lang="en-US" baseline="0" dirty="0" smtClean="0"/>
              <a:t> you are interested in learning more about teach-back or would like further review, the Always Use Teach-back! website is a one-stop website for teach-back.</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baseline="0" dirty="0" smtClean="0"/>
              <a:t>(An exhaustive list of teach-back resources is included in the teach-back module.)</a:t>
            </a:r>
            <a:endParaRPr lang="en-US" dirty="0"/>
          </a:p>
        </p:txBody>
      </p:sp>
      <p:sp>
        <p:nvSpPr>
          <p:cNvPr id="4" name="Slide Number Placeholder 3"/>
          <p:cNvSpPr>
            <a:spLocks noGrp="1"/>
          </p:cNvSpPr>
          <p:nvPr>
            <p:ph type="sldNum" sz="quarter" idx="10"/>
          </p:nvPr>
        </p:nvSpPr>
        <p:spPr/>
        <p:txBody>
          <a:bodyPr/>
          <a:lstStyle/>
          <a:p>
            <a:pPr>
              <a:defRPr/>
            </a:pPr>
            <a:fld id="{A9EFAA37-A671-4754-98D0-17C3C766E01E}" type="slidenum">
              <a:rPr lang="en-US" smtClean="0"/>
              <a:pPr>
                <a:defRPr/>
              </a:pPr>
              <a:t>53</a:t>
            </a:fld>
            <a:endParaRPr lang="en-US"/>
          </a:p>
        </p:txBody>
      </p:sp>
    </p:spTree>
    <p:extLst>
      <p:ext uri="{BB962C8B-B14F-4D97-AF65-F5344CB8AC3E}">
        <p14:creationId xmlns:p14="http://schemas.microsoft.com/office/powerpoint/2010/main" val="20106496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463" indent="-170463">
              <a:spcBef>
                <a:spcPts val="597"/>
              </a:spcBef>
              <a:spcAft>
                <a:spcPts val="597"/>
              </a:spcAft>
              <a:buFont typeface="Arial" panose="020B0604020202020204" pitchFamily="34" charset="0"/>
              <a:buChar char="•"/>
            </a:pPr>
            <a:r>
              <a:rPr lang="en-US" dirty="0"/>
              <a:t>We’ve covered a considerable amount of information today, and I want to make sure that I clearly explained the value of </a:t>
            </a:r>
            <a:r>
              <a:rPr lang="en-US" dirty="0" smtClean="0"/>
              <a:t>teach-back. What </a:t>
            </a:r>
            <a:r>
              <a:rPr lang="en-US" dirty="0"/>
              <a:t>explanation would you provide a curious provider who questions the benefits of teach-back for patients/residents? (Speaker modeling teach-back techniques.)</a:t>
            </a:r>
          </a:p>
        </p:txBody>
      </p:sp>
      <p:sp>
        <p:nvSpPr>
          <p:cNvPr id="4" name="Slide Number Placeholder 3"/>
          <p:cNvSpPr>
            <a:spLocks noGrp="1"/>
          </p:cNvSpPr>
          <p:nvPr>
            <p:ph type="sldNum" sz="quarter" idx="10"/>
          </p:nvPr>
        </p:nvSpPr>
        <p:spPr/>
        <p:txBody>
          <a:bodyPr/>
          <a:lstStyle/>
          <a:p>
            <a:pPr>
              <a:defRPr/>
            </a:pPr>
            <a:fld id="{A9EFAA37-A671-4754-98D0-17C3C766E01E}" type="slidenum">
              <a:rPr lang="en-US" smtClean="0"/>
              <a:pPr>
                <a:defRPr/>
              </a:pPr>
              <a:t>54</a:t>
            </a:fld>
            <a:endParaRPr lang="en-US"/>
          </a:p>
        </p:txBody>
      </p:sp>
    </p:spTree>
    <p:extLst>
      <p:ext uri="{BB962C8B-B14F-4D97-AF65-F5344CB8AC3E}">
        <p14:creationId xmlns:p14="http://schemas.microsoft.com/office/powerpoint/2010/main" val="22413839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463" indent="-170463">
              <a:buFont typeface="Arial" panose="020B0604020202020204" pitchFamily="34" charset="0"/>
              <a:buChar char="•"/>
            </a:pPr>
            <a:r>
              <a:rPr lang="en-US" dirty="0" smtClean="0"/>
              <a:t>Thank</a:t>
            </a:r>
            <a:r>
              <a:rPr lang="en-US" baseline="0" dirty="0" smtClean="0"/>
              <a:t> you for enthusiastically participating in today’s teach-back training. I would appreciate hearing your teach-back experiences and any patient/resident/caregiver feedback. Don’t hesitate to contact me with your teach-back questions and don’t forget to coach each other regarding the 10 essential elements of teach-back.</a:t>
            </a:r>
          </a:p>
          <a:p>
            <a:pPr marL="170463" indent="-170463">
              <a:buFont typeface="Arial" panose="020B0604020202020204" pitchFamily="34" charset="0"/>
              <a:buChar char="•"/>
            </a:pPr>
            <a:endParaRPr lang="en-US" baseline="0" dirty="0" smtClean="0"/>
          </a:p>
          <a:p>
            <a:pPr marL="170463" indent="-170463" defTabSz="909139">
              <a:buFont typeface="Arial" panose="020B0604020202020204" pitchFamily="34" charset="0"/>
              <a:buChar char="•"/>
              <a:defRPr/>
            </a:pPr>
            <a:r>
              <a:rPr lang="en-US" b="0" baseline="0" dirty="0" smtClean="0"/>
              <a:t>This concludes today’s training. Please leave your completed Teach-back Conviction and Confidence Scale along with the training evaluation on the ___________.</a:t>
            </a:r>
          </a:p>
          <a:p>
            <a:pPr marL="170463" indent="-17046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A9EFAA37-A671-4754-98D0-17C3C766E01E}" type="slidenum">
              <a:rPr lang="en-US" smtClean="0"/>
              <a:pPr>
                <a:defRPr/>
              </a:pPr>
              <a:t>55</a:t>
            </a:fld>
            <a:endParaRPr lang="en-US"/>
          </a:p>
        </p:txBody>
      </p:sp>
    </p:spTree>
    <p:extLst>
      <p:ext uri="{BB962C8B-B14F-4D97-AF65-F5344CB8AC3E}">
        <p14:creationId xmlns:p14="http://schemas.microsoft.com/office/powerpoint/2010/main" val="2783501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Edit as appropriate.</a:t>
            </a:r>
            <a:endParaRPr lang="en-US" dirty="0"/>
          </a:p>
        </p:txBody>
      </p:sp>
      <p:sp>
        <p:nvSpPr>
          <p:cNvPr id="4" name="Slide Number Placeholder 3"/>
          <p:cNvSpPr>
            <a:spLocks noGrp="1"/>
          </p:cNvSpPr>
          <p:nvPr>
            <p:ph type="sldNum" sz="quarter" idx="10"/>
          </p:nvPr>
        </p:nvSpPr>
        <p:spPr/>
        <p:txBody>
          <a:bodyPr/>
          <a:lstStyle/>
          <a:p>
            <a:pPr>
              <a:defRPr/>
            </a:pPr>
            <a:fld id="{A9EFAA37-A671-4754-98D0-17C3C766E01E}" type="slidenum">
              <a:rPr lang="en-US" smtClean="0"/>
              <a:pPr>
                <a:defRPr/>
              </a:pPr>
              <a:t>56</a:t>
            </a:fld>
            <a:endParaRPr lang="en-US"/>
          </a:p>
        </p:txBody>
      </p:sp>
    </p:spTree>
    <p:extLst>
      <p:ext uri="{BB962C8B-B14F-4D97-AF65-F5344CB8AC3E}">
        <p14:creationId xmlns:p14="http://schemas.microsoft.com/office/powerpoint/2010/main" val="4019741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0463" indent="-170463">
              <a:buFont typeface="Arial" panose="020B0604020202020204" pitchFamily="34" charset="0"/>
              <a:buChar char="•"/>
            </a:pPr>
            <a:r>
              <a:rPr lang="en-US" dirty="0" smtClean="0"/>
              <a:t>What you</a:t>
            </a:r>
            <a:r>
              <a:rPr lang="en-US" baseline="0" dirty="0" smtClean="0"/>
              <a:t> see illustrated on this slide is the typical patient experience. George and his lovely wife Caroline have just learned from the cardiologist that George has heart failure. </a:t>
            </a:r>
          </a:p>
          <a:p>
            <a:endParaRPr lang="en-US" baseline="0" dirty="0" smtClean="0"/>
          </a:p>
          <a:p>
            <a:pPr marL="170463" indent="-170463">
              <a:buFont typeface="Arial" panose="020B0604020202020204" pitchFamily="34" charset="0"/>
              <a:buChar char="•"/>
            </a:pPr>
            <a:r>
              <a:rPr lang="en-US" baseline="0" dirty="0" smtClean="0"/>
              <a:t>In the right upper corner, you see what George is hearing as his cardiologist describes the pathophysiology of and treatment plan for heart failure, “</a:t>
            </a:r>
            <a:r>
              <a:rPr lang="sv-SE" baseline="0" dirty="0" smtClean="0"/>
              <a:t>Blah blah blah, blah blah.” After 5 minutes of explanation, the cardiologist asks, ”Do you have any questions?” Sounds good. Isn’t that what we do?</a:t>
            </a:r>
          </a:p>
          <a:p>
            <a:endParaRPr lang="sv-SE" baseline="0" dirty="0" smtClean="0"/>
          </a:p>
          <a:p>
            <a:pPr marL="170463" indent="-170463">
              <a:buFont typeface="Arial" panose="020B0604020202020204" pitchFamily="34" charset="0"/>
              <a:buChar char="•"/>
            </a:pPr>
            <a:r>
              <a:rPr lang="sv-SE" baseline="0" dirty="0" smtClean="0"/>
              <a:t>(Include your own example of asking the same question after providing patient education.)	</a:t>
            </a:r>
          </a:p>
          <a:p>
            <a:endParaRPr lang="sv-SE" baseline="0" dirty="0" smtClean="0"/>
          </a:p>
          <a:p>
            <a:pPr marL="170463" indent="-170463" defTabSz="909139">
              <a:buFont typeface="Arial" panose="020B0604020202020204" pitchFamily="34" charset="0"/>
              <a:buChar char="•"/>
              <a:defRPr/>
            </a:pPr>
            <a:r>
              <a:rPr lang="sv-SE" baseline="0" dirty="0" smtClean="0"/>
              <a:t>The problem is in what George is actually thinking and how he responds. He says, ”No, sounds good to me.” But what is George thinking? ”What’s he saying? I sure hope my wife is getting this.”</a:t>
            </a:r>
          </a:p>
          <a:p>
            <a:endParaRPr lang="sv-SE" baseline="0" dirty="0" smtClean="0"/>
          </a:p>
          <a:p>
            <a:pPr marL="170463" indent="-170463">
              <a:buFont typeface="Arial" panose="020B0604020202020204" pitchFamily="34" charset="0"/>
              <a:buChar char="•"/>
            </a:pPr>
            <a:r>
              <a:rPr lang="sv-SE" baseline="0" dirty="0" smtClean="0"/>
              <a:t>(Share personal story in which you or your family member were the patient with the similar response. Ask for story from audience.)</a:t>
            </a:r>
          </a:p>
          <a:p>
            <a:endParaRPr lang="sv-SE" baseline="0" dirty="0" smtClean="0"/>
          </a:p>
          <a:p>
            <a:pPr marL="170463" indent="-170463">
              <a:buFont typeface="Arial" panose="020B0604020202020204" pitchFamily="34" charset="0"/>
              <a:buChar char="•"/>
            </a:pPr>
            <a:r>
              <a:rPr lang="sv-SE" baseline="0" dirty="0" smtClean="0"/>
              <a:t>What potential effects could George’s experience have in regard to his heart failure outcomes?  </a:t>
            </a:r>
          </a:p>
          <a:p>
            <a:endParaRPr lang="sv-SE" baseline="0" dirty="0" smtClean="0"/>
          </a:p>
          <a:p>
            <a:pPr marL="170463" indent="-170463">
              <a:buFont typeface="Arial" panose="020B0604020202020204" pitchFamily="34" charset="0"/>
              <a:buChar char="•"/>
            </a:pPr>
            <a:r>
              <a:rPr lang="sv-SE" baseline="0" dirty="0" smtClean="0"/>
              <a:t>The question for us healthcare profesionals is ”why does this happen?”</a:t>
            </a:r>
          </a:p>
          <a:p>
            <a:endParaRPr lang="en-US" dirty="0"/>
          </a:p>
        </p:txBody>
      </p:sp>
      <p:sp>
        <p:nvSpPr>
          <p:cNvPr id="4" name="Slide Number Placeholder 3"/>
          <p:cNvSpPr>
            <a:spLocks noGrp="1"/>
          </p:cNvSpPr>
          <p:nvPr>
            <p:ph type="sldNum" sz="quarter" idx="10"/>
          </p:nvPr>
        </p:nvSpPr>
        <p:spPr/>
        <p:txBody>
          <a:bodyPr/>
          <a:lstStyle/>
          <a:p>
            <a:fld id="{6B3EBE4E-AF00-4915-B3B1-AB18E79D0002}" type="slidenum">
              <a:rPr lang="en-US" smtClean="0"/>
              <a:pPr/>
              <a:t>6</a:t>
            </a:fld>
            <a:endParaRPr lang="en-US"/>
          </a:p>
        </p:txBody>
      </p:sp>
    </p:spTree>
    <p:extLst>
      <p:ext uri="{BB962C8B-B14F-4D97-AF65-F5344CB8AC3E}">
        <p14:creationId xmlns:p14="http://schemas.microsoft.com/office/powerpoint/2010/main" val="3103803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Multiple</a:t>
            </a:r>
            <a:r>
              <a:rPr lang="en-US" baseline="0" dirty="0" smtClean="0"/>
              <a:t> factors can contribute to an ineffective exchange of information between a patient/resident/caregiver and healthcare professional:</a:t>
            </a:r>
          </a:p>
          <a:p>
            <a:endParaRPr lang="en-US" baseline="0" dirty="0" smtClean="0"/>
          </a:p>
          <a:p>
            <a:pPr marL="170463" indent="-170463">
              <a:buFont typeface="Arial" panose="020B0604020202020204" pitchFamily="34" charset="0"/>
              <a:buChar char="•"/>
            </a:pPr>
            <a:r>
              <a:rPr lang="en-US" baseline="0" dirty="0" smtClean="0"/>
              <a:t>Patient factors include not just an individual’s reading ability but his/her ability to read, understand and use the healthcare information  that we as healthcare professionals provide. A factor otherwise known as </a:t>
            </a:r>
            <a:r>
              <a:rPr lang="en-US" b="1" baseline="0" dirty="0" smtClean="0"/>
              <a:t>health literacy</a:t>
            </a:r>
            <a:r>
              <a:rPr lang="en-US" baseline="0" dirty="0" smtClean="0"/>
              <a:t>. </a:t>
            </a:r>
          </a:p>
          <a:p>
            <a:endParaRPr lang="en-US" baseline="0" dirty="0" smtClean="0"/>
          </a:p>
          <a:p>
            <a:pPr marL="170463" indent="-170463">
              <a:buFont typeface="Arial" panose="020B0604020202020204" pitchFamily="34" charset="0"/>
              <a:buChar char="•"/>
            </a:pPr>
            <a:r>
              <a:rPr lang="en-US" baseline="0" dirty="0" smtClean="0"/>
              <a:t>(Share experience taking your  personal computer or car in for repairs. When it is repaired and you ask what was wrong, do you understand what you were told? Could you repeat it to someone else? Our experience with the computer tech or the mechanic is similar to the healthcare experience of many, if not most, of our patients with patient education.)  </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baseline="0" dirty="0" smtClean="0"/>
              <a:t>More and more we are seeing individuals in which English is their second language. How does that impact their ability to process the information that we are sharing?</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b="1" baseline="0" dirty="0" smtClean="0"/>
              <a:t>Nervousness</a:t>
            </a:r>
            <a:r>
              <a:rPr lang="en-US" baseline="0" dirty="0" smtClean="0"/>
              <a:t>. In this case George just learned that he has been diagnosed with the same condition that led to  his father’s death. So what do you think is on his mind?  Or maybe he is concerned that the daughter who is picking up he and his wife will be late for work if they don’t leave soon. Remember our autonomic fight-or-flight  response? In situations of acute stress, the body produces hormones that disrupt the process by which the brain collects and stores memories. When a person is nervous – he/she does not learn – the body is preparing for a physical response and is not able to mentally absorb information. At best, he/she has a difficult time learning and remembering. </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baseline="0" dirty="0" smtClean="0"/>
              <a:t>We’ve already touched on the impact of learning when there is an </a:t>
            </a:r>
            <a:r>
              <a:rPr lang="en-US" b="1" baseline="0" dirty="0" smtClean="0"/>
              <a:t>emotional response </a:t>
            </a:r>
            <a:r>
              <a:rPr lang="en-US" baseline="0" dirty="0" smtClean="0"/>
              <a:t>to the information shared.</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baseline="0" dirty="0" smtClean="0"/>
              <a:t>Consider the </a:t>
            </a:r>
            <a:r>
              <a:rPr lang="en-US" b="1" baseline="0" dirty="0" smtClean="0"/>
              <a:t>physical condition </a:t>
            </a:r>
            <a:r>
              <a:rPr lang="en-US" baseline="0" dirty="0" smtClean="0"/>
              <a:t>of the individual to whom you are providing the information. The weaker and more frail the individual is, the more difficult the learning process will be for them. A patient’s ability to hear is a major factor in their ability to learn. What are they hearing? </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baseline="0" dirty="0" smtClean="0"/>
              <a:t>Let’s talk about some of the factors that we as healthcare professionals/providers bring to the conversation that may compound a patient’s ability to “hear” what we are saying.</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baseline="0" dirty="0" smtClean="0"/>
              <a:t>What is the </a:t>
            </a:r>
            <a:r>
              <a:rPr lang="en-US" b="1" baseline="0" dirty="0" smtClean="0"/>
              <a:t>vocabulary</a:t>
            </a:r>
            <a:r>
              <a:rPr lang="en-US" baseline="0" dirty="0" smtClean="0"/>
              <a:t> that we are using as we provide the discharge instructions? Is it understood?</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baseline="0" dirty="0" smtClean="0"/>
              <a:t>Do we give the impression that we have</a:t>
            </a:r>
            <a:r>
              <a:rPr lang="en-US" b="1" baseline="0" dirty="0" smtClean="0"/>
              <a:t> time </a:t>
            </a:r>
            <a:r>
              <a:rPr lang="en-US" baseline="0" dirty="0" smtClean="0"/>
              <a:t>for them and their questions? Or are we standing at the bedside frequently looking at the clock? Or worse yet, slowly backing out of the room. We may have wonderful patient education materials that we are discussing but what is the message that the patient and their loved one receive?</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baseline="0" dirty="0" smtClean="0"/>
              <a:t>Sometimes we just have </a:t>
            </a:r>
            <a:r>
              <a:rPr lang="en-US" b="1" baseline="0" dirty="0" smtClean="0"/>
              <a:t>too much information </a:t>
            </a:r>
            <a:r>
              <a:rPr lang="en-US" baseline="0" dirty="0" smtClean="0"/>
              <a:t>for our patients/residents to receive at one time. What is the absolute essential thing they need to know at this time? Can additional details be provided at their next touchpoint with the healthcare system? That does require a system-level approach to patient education.</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baseline="0" dirty="0" smtClean="0"/>
              <a:t>Last but definitely not least, we overestimate the </a:t>
            </a:r>
            <a:r>
              <a:rPr lang="en-US" b="1" baseline="0" dirty="0" smtClean="0"/>
              <a:t>level of a patient’s understanding</a:t>
            </a:r>
            <a:r>
              <a:rPr lang="en-US" baseline="0" dirty="0" smtClean="0"/>
              <a:t>. </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baseline="0" dirty="0" smtClean="0"/>
              <a:t>This is not about dumbing down the conversation but rather making the conversation relevant to the patient/resident/caregiver.</a:t>
            </a:r>
          </a:p>
        </p:txBody>
      </p:sp>
      <p:sp>
        <p:nvSpPr>
          <p:cNvPr id="4" name="Slide Number Placeholder 3"/>
          <p:cNvSpPr>
            <a:spLocks noGrp="1"/>
          </p:cNvSpPr>
          <p:nvPr>
            <p:ph type="sldNum" sz="quarter" idx="10"/>
          </p:nvPr>
        </p:nvSpPr>
        <p:spPr/>
        <p:txBody>
          <a:bodyPr/>
          <a:lstStyle/>
          <a:p>
            <a:pPr>
              <a:defRPr/>
            </a:pPr>
            <a:fld id="{A9EFAA37-A671-4754-98D0-17C3C766E01E}" type="slidenum">
              <a:rPr lang="en-US" smtClean="0"/>
              <a:pPr>
                <a:defRPr/>
              </a:pPr>
              <a:t>7</a:t>
            </a:fld>
            <a:endParaRPr lang="en-US"/>
          </a:p>
        </p:txBody>
      </p:sp>
    </p:spTree>
    <p:extLst>
      <p:ext uri="{BB962C8B-B14F-4D97-AF65-F5344CB8AC3E}">
        <p14:creationId xmlns:p14="http://schemas.microsoft.com/office/powerpoint/2010/main" val="4020660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0463" indent="-170463">
              <a:buFont typeface="Arial" panose="020B0604020202020204" pitchFamily="34" charset="0"/>
              <a:buChar char="•"/>
            </a:pPr>
            <a:r>
              <a:rPr lang="en-US" altLang="en-US" dirty="0" smtClean="0"/>
              <a:t>George</a:t>
            </a:r>
            <a:r>
              <a:rPr lang="en-US" altLang="en-US" baseline="0" dirty="0" smtClean="0"/>
              <a:t> Bernard Shaw years ago recognized the problem with communication. “The problem with communication is </a:t>
            </a:r>
            <a:r>
              <a:rPr lang="en-US" altLang="en-US" dirty="0" smtClean="0"/>
              <a:t>the illusion that it has occurred.”  Or as one patient advocate once said, “what’s clear to you…is clear to you”. </a:t>
            </a:r>
          </a:p>
          <a:p>
            <a:endParaRPr lang="en-US" altLang="en-US" dirty="0" smtClean="0"/>
          </a:p>
        </p:txBody>
      </p:sp>
    </p:spTree>
    <p:extLst>
      <p:ext uri="{BB962C8B-B14F-4D97-AF65-F5344CB8AC3E}">
        <p14:creationId xmlns:p14="http://schemas.microsoft.com/office/powerpoint/2010/main" val="4131265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0463" indent="-170463">
              <a:buFont typeface="Arial" panose="020B0604020202020204" pitchFamily="34" charset="0"/>
              <a:buChar char="•"/>
            </a:pPr>
            <a:r>
              <a:rPr lang="en-US" dirty="0" smtClean="0"/>
              <a:t>We</a:t>
            </a:r>
            <a:r>
              <a:rPr lang="en-US" baseline="0" dirty="0" smtClean="0"/>
              <a:t> have spent several minutes discussing the typical patient communication experience and several factors that contribute to that experience. Our focus now is the goal of our patient/resident/caregiver education . . .</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dirty="0" smtClean="0"/>
              <a:t>and</a:t>
            </a:r>
            <a:r>
              <a:rPr lang="en-US" baseline="0" dirty="0" smtClean="0"/>
              <a:t> that is that he/she has not only the</a:t>
            </a:r>
            <a:r>
              <a:rPr lang="en-US" b="1" baseline="0" dirty="0" smtClean="0"/>
              <a:t> knowledge</a:t>
            </a:r>
            <a:r>
              <a:rPr lang="en-US" baseline="0" dirty="0" smtClean="0"/>
              <a:t>, but ultimately the </a:t>
            </a:r>
            <a:r>
              <a:rPr lang="en-US" b="1" baseline="0" dirty="0" smtClean="0"/>
              <a:t>skills</a:t>
            </a:r>
            <a:r>
              <a:rPr lang="en-US" baseline="0" dirty="0" smtClean="0"/>
              <a:t>, and</a:t>
            </a:r>
            <a:r>
              <a:rPr lang="en-US" b="1" baseline="0" dirty="0" smtClean="0"/>
              <a:t> confidence</a:t>
            </a:r>
            <a:r>
              <a:rPr lang="en-US" baseline="0" dirty="0" smtClean="0"/>
              <a:t>, along with the </a:t>
            </a:r>
            <a:r>
              <a:rPr lang="en-US" b="1" baseline="0" dirty="0" smtClean="0"/>
              <a:t>willingness </a:t>
            </a:r>
            <a:r>
              <a:rPr lang="en-US" baseline="0" dirty="0" smtClean="0"/>
              <a:t>to manage his or her health and health care. All four elements are necessary if a patient is to successfully manage his/her health and become an active partner in the healthcare he/she receives. The ultimate goal of patient education must be a patient/caregiver that not only has the knowledge, i.e., has the right answers to our questions but they have the skills and confidence to use his/her glucometer, nebulizer, or ability to fill a medication planner. And importantly, they are willing to do what they “know.”</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r>
              <a:rPr lang="en-US" baseline="0" dirty="0" smtClean="0"/>
              <a:t>The goal of patient education is that our patients/residents/caregivers over time develop the problem-solving skills needed to manage their health.</a:t>
            </a:r>
          </a:p>
          <a:p>
            <a:pPr marL="170463" indent="-170463">
              <a:buFont typeface="Arial" panose="020B0604020202020204" pitchFamily="34" charset="0"/>
              <a:buChar char="•"/>
            </a:pPr>
            <a:endParaRPr lang="en-US" baseline="0" dirty="0" smtClean="0"/>
          </a:p>
          <a:p>
            <a:pPr marL="170463" indent="-17046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A9EFAA37-A671-4754-98D0-17C3C766E01E}" type="slidenum">
              <a:rPr lang="en-US" smtClean="0"/>
              <a:pPr>
                <a:defRPr/>
              </a:pPr>
              <a:t>9</a:t>
            </a:fld>
            <a:endParaRPr lang="en-US"/>
          </a:p>
        </p:txBody>
      </p:sp>
    </p:spTree>
    <p:extLst>
      <p:ext uri="{BB962C8B-B14F-4D97-AF65-F5344CB8AC3E}">
        <p14:creationId xmlns:p14="http://schemas.microsoft.com/office/powerpoint/2010/main" val="37208715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title="Background image: color bars"/>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6477000"/>
            <a:ext cx="9144016" cy="426502"/>
          </a:xfrm>
          <a:prstGeom prst="rect">
            <a:avLst/>
          </a:prstGeom>
        </p:spPr>
      </p:pic>
      <p:pic>
        <p:nvPicPr>
          <p:cNvPr id="9" name="Picture 8" title="Background image: color bars"/>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6" y="0"/>
            <a:ext cx="9144016" cy="426502"/>
          </a:xfrm>
          <a:prstGeom prst="rect">
            <a:avLst/>
          </a:prstGeom>
        </p:spPr>
      </p:pic>
      <p:sp>
        <p:nvSpPr>
          <p:cNvPr id="2" name="Title 1"/>
          <p:cNvSpPr>
            <a:spLocks noGrp="1"/>
          </p:cNvSpPr>
          <p:nvPr>
            <p:ph type="ctrTitle"/>
          </p:nvPr>
        </p:nvSpPr>
        <p:spPr>
          <a:xfrm>
            <a:off x="685800" y="2130425"/>
            <a:ext cx="7772400" cy="1470025"/>
          </a:xfrm>
        </p:spPr>
        <p:txBody>
          <a:bodyPr/>
          <a:lstStyle>
            <a:lvl1pPr>
              <a:defRPr b="1">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title="Logos: Quality Improvement Organization CMS and Great Plains Quality Innovation Network"/>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2482" y="533400"/>
            <a:ext cx="6284976" cy="954024"/>
          </a:xfrm>
          <a:prstGeom prst="rect">
            <a:avLst/>
          </a:prstGeom>
        </p:spPr>
      </p:pic>
    </p:spTree>
    <p:extLst>
      <p:ext uri="{BB962C8B-B14F-4D97-AF65-F5344CB8AC3E}">
        <p14:creationId xmlns:p14="http://schemas.microsoft.com/office/powerpoint/2010/main" val="4075219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title="Background image: color bars"/>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6477000"/>
            <a:ext cx="9144016" cy="426502"/>
          </a:xfrm>
          <a:prstGeom prst="rect">
            <a:avLst/>
          </a:prstGeom>
        </p:spPr>
      </p:pic>
      <p:sp>
        <p:nvSpPr>
          <p:cNvPr id="2" name="Title 1"/>
          <p:cNvSpPr>
            <a:spLocks noGrp="1"/>
          </p:cNvSpPr>
          <p:nvPr>
            <p:ph type="title"/>
          </p:nvPr>
        </p:nvSpPr>
        <p:spPr/>
        <p:txBody>
          <a:bodyPr/>
          <a:lstStyle>
            <a:lvl1pPr>
              <a:defRPr b="1">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
              <a:defRPr/>
            </a:lvl1pPr>
            <a:lvl2pPr marL="742950" indent="-285750">
              <a:buFont typeface="Arial" panose="020B0604020202020204" pitchFamily="34" charset="0"/>
              <a:buChar char="•"/>
              <a:defRPr/>
            </a:lvl2pPr>
            <a:lvl3pPr marL="1143000" indent="-228600">
              <a:buFont typeface="Wingdings" panose="05000000000000000000" pitchFamily="2" charset="2"/>
              <a:buChar char="§"/>
              <a:defRPr/>
            </a:lvl3pPr>
            <a:lvl4pPr marL="1600200" indent="-228600">
              <a:buFont typeface="Arial" panose="020B0604020202020204" pitchFamily="34" charset="0"/>
              <a:buChar char="•"/>
              <a:defRPr/>
            </a:lvl4pPr>
            <a:lvl5pPr marL="2057400" indent="-228600">
              <a:buFont typeface="Wingdings" panose="05000000000000000000" pitchFamily="2" charset="2"/>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7A44140-696D-4EC9-8153-1A58B0DD935C}" type="slidenum">
              <a:rPr lang="en-US" smtClean="0">
                <a:solidFill>
                  <a:srgbClr val="C0504D">
                    <a:lumMod val="50000"/>
                  </a:srgbClr>
                </a:solidFill>
              </a:rPr>
              <a:pPr/>
              <a:t>‹#›</a:t>
            </a:fld>
            <a:endParaRPr lang="en-US" dirty="0">
              <a:solidFill>
                <a:srgbClr val="C0504D">
                  <a:lumMod val="50000"/>
                </a:srgbClr>
              </a:solidFill>
            </a:endParaRPr>
          </a:p>
        </p:txBody>
      </p:sp>
      <p:pic>
        <p:nvPicPr>
          <p:cNvPr id="8" name="Picture 7" title="Background image: color bars"/>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1371600"/>
            <a:ext cx="9144016" cy="213251"/>
          </a:xfrm>
          <a:prstGeom prst="rect">
            <a:avLst/>
          </a:prstGeom>
        </p:spPr>
      </p:pic>
    </p:spTree>
    <p:extLst>
      <p:ext uri="{BB962C8B-B14F-4D97-AF65-F5344CB8AC3E}">
        <p14:creationId xmlns:p14="http://schemas.microsoft.com/office/powerpoint/2010/main" val="760184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title="Background image: color bars"/>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665287"/>
            <a:ext cx="9144016" cy="883702"/>
          </a:xfrm>
          <a:prstGeom prst="rect">
            <a:avLst/>
          </a:prstGeom>
        </p:spPr>
      </p:pic>
      <p:sp>
        <p:nvSpPr>
          <p:cNvPr id="2" name="Title 1"/>
          <p:cNvSpPr>
            <a:spLocks noGrp="1"/>
          </p:cNvSpPr>
          <p:nvPr>
            <p:ph type="title" hasCustomPrompt="1"/>
          </p:nvPr>
        </p:nvSpPr>
        <p:spPr>
          <a:xfrm>
            <a:off x="722313" y="2566987"/>
            <a:ext cx="7772400" cy="1362075"/>
          </a:xfrm>
        </p:spPr>
        <p:txBody>
          <a:bodyPr anchor="t"/>
          <a:lstStyle>
            <a:lvl1pPr algn="l">
              <a:defRPr sz="4000" b="1" cap="none">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0668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67A44140-696D-4EC9-8153-1A58B0DD935C}" type="slidenum">
              <a:rPr lang="en-US" smtClean="0">
                <a:solidFill>
                  <a:srgbClr val="C0504D">
                    <a:lumMod val="50000"/>
                  </a:srgbClr>
                </a:solidFill>
              </a:rPr>
              <a:pPr/>
              <a:t>‹#›</a:t>
            </a:fld>
            <a:endParaRPr lang="en-US">
              <a:solidFill>
                <a:srgbClr val="C0504D">
                  <a:lumMod val="50000"/>
                </a:srgbClr>
              </a:solidFill>
            </a:endParaRPr>
          </a:p>
        </p:txBody>
      </p:sp>
    </p:spTree>
    <p:extLst>
      <p:ext uri="{BB962C8B-B14F-4D97-AF65-F5344CB8AC3E}">
        <p14:creationId xmlns:p14="http://schemas.microsoft.com/office/powerpoint/2010/main" val="2583616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title="Background image: color bars"/>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6477000"/>
            <a:ext cx="9144016" cy="426502"/>
          </a:xfrm>
          <a:prstGeom prst="rect">
            <a:avLst/>
          </a:prstGeom>
        </p:spPr>
      </p:pic>
      <p:sp>
        <p:nvSpPr>
          <p:cNvPr id="2" name="Title 1"/>
          <p:cNvSpPr>
            <a:spLocks noGrp="1"/>
          </p:cNvSpPr>
          <p:nvPr>
            <p:ph type="title"/>
          </p:nvPr>
        </p:nvSpPr>
        <p:spPr/>
        <p:txBody>
          <a:bodyPr/>
          <a:lstStyle>
            <a:lvl1pPr>
              <a:defRPr b="1">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marL="342900" indent="-342900">
              <a:buFont typeface="Wingdings" panose="05000000000000000000" pitchFamily="2" charset="2"/>
              <a:buChar char="§"/>
              <a:defRPr sz="2800"/>
            </a:lvl1pPr>
            <a:lvl2pPr marL="742950" indent="-285750">
              <a:buFont typeface="Arial" panose="020B0604020202020204" pitchFamily="34" charset="0"/>
              <a:buChar char="•"/>
              <a:defRPr sz="2400"/>
            </a:lvl2pPr>
            <a:lvl3pPr marL="1143000" indent="-228600">
              <a:buFont typeface="Wingdings" panose="05000000000000000000" pitchFamily="2" charset="2"/>
              <a:buChar char="§"/>
              <a:defRPr sz="2000"/>
            </a:lvl3pPr>
            <a:lvl4pPr marL="1600200" indent="-228600">
              <a:buFont typeface="Arial" panose="020B0604020202020204" pitchFamily="34" charset="0"/>
              <a:buChar char="•"/>
              <a:defRPr sz="1800"/>
            </a:lvl4pPr>
            <a:lvl5pPr marL="2057400" indent="-228600">
              <a:buFont typeface="Wingdings" panose="05000000000000000000" pitchFamily="2"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342900" indent="-342900">
              <a:buFont typeface="Wingdings" panose="05000000000000000000" pitchFamily="2" charset="2"/>
              <a:buChar char="§"/>
              <a:defRPr sz="2800"/>
            </a:lvl1pPr>
            <a:lvl2pPr marL="742950" indent="-285750">
              <a:buFont typeface="Arial" panose="020B0604020202020204" pitchFamily="34" charset="0"/>
              <a:buChar char="•"/>
              <a:defRPr sz="2400"/>
            </a:lvl2pPr>
            <a:lvl3pPr marL="1143000" indent="-228600">
              <a:buFont typeface="Wingdings" panose="05000000000000000000" pitchFamily="2" charset="2"/>
              <a:buChar char="§"/>
              <a:defRPr sz="2000"/>
            </a:lvl3pPr>
            <a:lvl4pPr marL="1600200" indent="-228600">
              <a:buFont typeface="Arial" panose="020B0604020202020204" pitchFamily="34" charset="0"/>
              <a:buChar char="•"/>
              <a:defRPr sz="1800"/>
            </a:lvl4pPr>
            <a:lvl5pPr marL="2057400" indent="-228600">
              <a:buFont typeface="Wingdings" panose="05000000000000000000" pitchFamily="2"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7A44140-696D-4EC9-8153-1A58B0DD935C}" type="slidenum">
              <a:rPr lang="en-US" smtClean="0">
                <a:solidFill>
                  <a:srgbClr val="C0504D">
                    <a:lumMod val="50000"/>
                  </a:srgbClr>
                </a:solidFill>
              </a:rPr>
              <a:pPr/>
              <a:t>‹#›</a:t>
            </a:fld>
            <a:endParaRPr lang="en-US">
              <a:solidFill>
                <a:srgbClr val="C0504D">
                  <a:lumMod val="50000"/>
                </a:srgbClr>
              </a:solidFill>
            </a:endParaRPr>
          </a:p>
        </p:txBody>
      </p:sp>
      <p:pic>
        <p:nvPicPr>
          <p:cNvPr id="9" name="Picture 8" title="Background image: color bars"/>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1371600"/>
            <a:ext cx="9144016" cy="213251"/>
          </a:xfrm>
          <a:prstGeom prst="rect">
            <a:avLst/>
          </a:prstGeom>
        </p:spPr>
      </p:pic>
    </p:spTree>
    <p:extLst>
      <p:ext uri="{BB962C8B-B14F-4D97-AF65-F5344CB8AC3E}">
        <p14:creationId xmlns:p14="http://schemas.microsoft.com/office/powerpoint/2010/main" val="2517955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title="Background image: color ba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597882" y="1524000"/>
            <a:ext cx="4088917" cy="685799"/>
          </a:xfrm>
          <a:prstGeom prst="rect">
            <a:avLst/>
          </a:prstGeom>
        </p:spPr>
      </p:pic>
      <p:pic>
        <p:nvPicPr>
          <p:cNvPr id="10" name="Picture 9" title="Background image: color ba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457200" y="1524000"/>
            <a:ext cx="4038600" cy="68579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Font typeface="Wingdings" panose="05000000000000000000" pitchFamily="2" charset="2"/>
              <a:buChar char="§"/>
              <a:defRPr sz="2400"/>
            </a:lvl1pPr>
            <a:lvl2pPr marL="742950" indent="-285750">
              <a:buFont typeface="Arial" panose="020B0604020202020204" pitchFamily="34" charset="0"/>
              <a:buChar char="•"/>
              <a:defRPr sz="2000"/>
            </a:lvl2pPr>
            <a:lvl3pPr marL="1143000" indent="-228600">
              <a:buFont typeface="Wingdings" panose="05000000000000000000" pitchFamily="2" charset="2"/>
              <a:buChar char="§"/>
              <a:defRPr sz="1800"/>
            </a:lvl3pPr>
            <a:lvl4pPr marL="1600200" indent="-228600">
              <a:buFont typeface="Arial" panose="020B0604020202020204" pitchFamily="34" charset="0"/>
              <a:buChar char="•"/>
              <a:defRPr sz="1600"/>
            </a:lvl4pPr>
            <a:lvl5pPr marL="2057400" indent="-228600">
              <a:buFont typeface="Wingdings" panose="05000000000000000000" pitchFamily="2"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Font typeface="Wingdings" panose="05000000000000000000" pitchFamily="2" charset="2"/>
              <a:buChar char="§"/>
              <a:defRPr sz="2400"/>
            </a:lvl1pPr>
            <a:lvl2pPr marL="742950" indent="-285750">
              <a:buFont typeface="Arial" panose="020B0604020202020204" pitchFamily="34" charset="0"/>
              <a:buChar char="•"/>
              <a:defRPr sz="2000"/>
            </a:lvl2pPr>
            <a:lvl3pPr marL="1143000" indent="-228600">
              <a:buFont typeface="Wingdings" panose="05000000000000000000" pitchFamily="2" charset="2"/>
              <a:buChar char="§"/>
              <a:defRPr sz="1800"/>
            </a:lvl3pPr>
            <a:lvl4pPr marL="1600200" indent="-228600">
              <a:buFont typeface="Arial" panose="020B0604020202020204" pitchFamily="34" charset="0"/>
              <a:buChar char="•"/>
              <a:defRPr sz="1600"/>
            </a:lvl4pPr>
            <a:lvl5pPr marL="2057400" indent="-228600">
              <a:buFont typeface="Wingdings" panose="05000000000000000000" pitchFamily="2"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67A44140-696D-4EC9-8153-1A58B0DD935C}" type="slidenum">
              <a:rPr lang="en-US" smtClean="0">
                <a:solidFill>
                  <a:srgbClr val="C0504D">
                    <a:lumMod val="50000"/>
                  </a:srgbClr>
                </a:solidFill>
              </a:rPr>
              <a:pPr/>
              <a:t>‹#›</a:t>
            </a:fld>
            <a:endParaRPr lang="en-US">
              <a:solidFill>
                <a:srgbClr val="C0504D">
                  <a:lumMod val="50000"/>
                </a:srgbClr>
              </a:solidFill>
            </a:endParaRPr>
          </a:p>
        </p:txBody>
      </p:sp>
    </p:spTree>
    <p:extLst>
      <p:ext uri="{BB962C8B-B14F-4D97-AF65-F5344CB8AC3E}">
        <p14:creationId xmlns:p14="http://schemas.microsoft.com/office/powerpoint/2010/main" val="4101660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title="Background image: color bars"/>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6477000"/>
            <a:ext cx="9144016" cy="426502"/>
          </a:xfrm>
          <a:prstGeom prst="rect">
            <a:avLst/>
          </a:prstGeom>
        </p:spPr>
      </p:pic>
      <p:sp>
        <p:nvSpPr>
          <p:cNvPr id="2" name="Title 1"/>
          <p:cNvSpPr>
            <a:spLocks noGrp="1"/>
          </p:cNvSpPr>
          <p:nvPr>
            <p:ph type="title"/>
          </p:nvPr>
        </p:nvSpPr>
        <p:spPr/>
        <p:txBody>
          <a:bodyPr/>
          <a:lstStyle>
            <a:lvl1pPr>
              <a:defRPr b="1">
                <a:solidFill>
                  <a:schemeClr val="tx2"/>
                </a:solidFill>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7A44140-696D-4EC9-8153-1A58B0DD935C}" type="slidenum">
              <a:rPr lang="en-US" smtClean="0">
                <a:solidFill>
                  <a:srgbClr val="C0504D">
                    <a:lumMod val="50000"/>
                  </a:srgbClr>
                </a:solidFill>
              </a:rPr>
              <a:pPr/>
              <a:t>‹#›</a:t>
            </a:fld>
            <a:endParaRPr lang="en-US">
              <a:solidFill>
                <a:srgbClr val="C0504D">
                  <a:lumMod val="50000"/>
                </a:srgbClr>
              </a:solidFill>
            </a:endParaRPr>
          </a:p>
        </p:txBody>
      </p:sp>
      <p:pic>
        <p:nvPicPr>
          <p:cNvPr id="6" name="Picture 5" title="Background image: color bars"/>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0"/>
            <a:ext cx="9144016" cy="213251"/>
          </a:xfrm>
          <a:prstGeom prst="rect">
            <a:avLst/>
          </a:prstGeom>
        </p:spPr>
      </p:pic>
    </p:spTree>
    <p:extLst>
      <p:ext uri="{BB962C8B-B14F-4D97-AF65-F5344CB8AC3E}">
        <p14:creationId xmlns:p14="http://schemas.microsoft.com/office/powerpoint/2010/main" val="699927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A44140-696D-4EC9-8153-1A58B0DD935C}" type="slidenum">
              <a:rPr lang="en-US" smtClean="0">
                <a:solidFill>
                  <a:srgbClr val="C0504D">
                    <a:lumMod val="50000"/>
                  </a:srgbClr>
                </a:solidFill>
              </a:rPr>
              <a:pPr/>
              <a:t>‹#›</a:t>
            </a:fld>
            <a:endParaRPr lang="en-US">
              <a:solidFill>
                <a:srgbClr val="C0504D">
                  <a:lumMod val="50000"/>
                </a:srgbClr>
              </a:solidFill>
            </a:endParaRPr>
          </a:p>
        </p:txBody>
      </p:sp>
    </p:spTree>
    <p:extLst>
      <p:ext uri="{BB962C8B-B14F-4D97-AF65-F5344CB8AC3E}">
        <p14:creationId xmlns:p14="http://schemas.microsoft.com/office/powerpoint/2010/main" val="1556282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title="Background image: color bars"/>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6477000"/>
            <a:ext cx="9144016" cy="426502"/>
          </a:xfrm>
          <a:prstGeom prst="rect">
            <a:avLst/>
          </a:prstGeom>
        </p:spPr>
      </p:pic>
      <p:pic>
        <p:nvPicPr>
          <p:cNvPr id="8" name="Picture 7" title="Background image: color ba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457200" y="304800"/>
            <a:ext cx="3048000" cy="1143000"/>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accent2">
                    <a:lumMod val="50000"/>
                  </a:schemeClr>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7A44140-696D-4EC9-8153-1A58B0DD935C}" type="slidenum">
              <a:rPr lang="en-US" smtClean="0">
                <a:solidFill>
                  <a:srgbClr val="C0504D">
                    <a:lumMod val="50000"/>
                  </a:srgbClr>
                </a:solidFill>
              </a:rPr>
              <a:pPr/>
              <a:t>‹#›</a:t>
            </a:fld>
            <a:endParaRPr lang="en-US">
              <a:solidFill>
                <a:srgbClr val="C0504D">
                  <a:lumMod val="50000"/>
                </a:srgbClr>
              </a:solidFill>
            </a:endParaRPr>
          </a:p>
        </p:txBody>
      </p:sp>
    </p:spTree>
    <p:extLst>
      <p:ext uri="{BB962C8B-B14F-4D97-AF65-F5344CB8AC3E}">
        <p14:creationId xmlns:p14="http://schemas.microsoft.com/office/powerpoint/2010/main" val="3402112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title="Background image: color ba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78483" y="4800600"/>
            <a:ext cx="5536717" cy="533399"/>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7A44140-696D-4EC9-8153-1A58B0DD935C}" type="slidenum">
              <a:rPr lang="en-US" smtClean="0">
                <a:solidFill>
                  <a:srgbClr val="C0504D">
                    <a:lumMod val="50000"/>
                  </a:srgbClr>
                </a:solidFill>
              </a:rPr>
              <a:pPr/>
              <a:t>‹#›</a:t>
            </a:fld>
            <a:endParaRPr lang="en-US">
              <a:solidFill>
                <a:srgbClr val="C0504D">
                  <a:lumMod val="50000"/>
                </a:srgbClr>
              </a:solidFill>
            </a:endParaRPr>
          </a:p>
        </p:txBody>
      </p:sp>
    </p:spTree>
    <p:extLst>
      <p:ext uri="{BB962C8B-B14F-4D97-AF65-F5344CB8AC3E}">
        <p14:creationId xmlns:p14="http://schemas.microsoft.com/office/powerpoint/2010/main" val="1655501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chemeClr val="accent2">
                    <a:lumMod val="50000"/>
                  </a:schemeClr>
                </a:solidFill>
              </a:defRPr>
            </a:lvl1pPr>
          </a:lstStyle>
          <a:p>
            <a:pPr fontAlgn="auto">
              <a:spcBef>
                <a:spcPts val="0"/>
              </a:spcBef>
              <a:spcAft>
                <a:spcPts val="0"/>
              </a:spcAft>
            </a:pPr>
            <a:fld id="{67A44140-696D-4EC9-8153-1A58B0DD935C}" type="slidenum">
              <a:rPr lang="en-US" smtClean="0">
                <a:solidFill>
                  <a:srgbClr val="C0504D">
                    <a:lumMod val="50000"/>
                  </a:srgbClr>
                </a:solidFill>
                <a:latin typeface="Calibri"/>
              </a:rPr>
              <a:pPr fontAlgn="auto">
                <a:spcBef>
                  <a:spcPts val="0"/>
                </a:spcBef>
                <a:spcAft>
                  <a:spcPts val="0"/>
                </a:spcAft>
              </a:pPr>
              <a:t>‹#›</a:t>
            </a:fld>
            <a:endParaRPr lang="en-US" dirty="0">
              <a:solidFill>
                <a:srgbClr val="C0504D">
                  <a:lumMod val="50000"/>
                </a:srgbClr>
              </a:solidFill>
              <a:latin typeface="Calibri"/>
            </a:endParaRPr>
          </a:p>
        </p:txBody>
      </p:sp>
    </p:spTree>
    <p:extLst>
      <p:ext uri="{BB962C8B-B14F-4D97-AF65-F5344CB8AC3E}">
        <p14:creationId xmlns:p14="http://schemas.microsoft.com/office/powerpoint/2010/main" val="2555237896"/>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Lst>
  <p:hf hdr="0" ftr="0" dt="0"/>
  <p:txStyles>
    <p:titleStyle>
      <a:lvl1pPr algn="ctr" defTabSz="914400" rtl="0" eaLnBrk="1" latinLnBrk="0" hangingPunct="1">
        <a:spcBef>
          <a:spcPct val="0"/>
        </a:spcBef>
        <a:buNone/>
        <a:defRPr sz="44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hpoe.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plainlanguagenetwork.org/index.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Keep%20It%20Simple%20for%20Safety%20-%20Don't%20Use%20Jargon.mp4"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hyperlink" Target="http://www.youtube.com/watch?v=XiBZjpy3ibs" TargetMode="Externa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www.eref-trade.hmco.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lib.umich.edu/plain-language-dictionary"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www.lib.umich.edu/plain-language-dictionary"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www.ahrq.gov/sites/default/files/wysiwyg/professionals/quality-patient-safety/patient-family-engagement/pfeprimarycare/AreYouUsingTeachBack.pdf"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stfm.org/fmhub/fm2004/September/Lisa588.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teach-back%20example.wmv.mp4" TargetMode="External"/><Relationship Id="rId2" Type="http://schemas.openxmlformats.org/officeDocument/2006/relationships/notesSlide" Target="../notesSlides/notesSlide45.xml"/><Relationship Id="rId1" Type="http://schemas.openxmlformats.org/officeDocument/2006/relationships/slideLayout" Target="../slideLayouts/slideLayout6.xml"/><Relationship Id="rId5" Type="http://schemas.openxmlformats.org/officeDocument/2006/relationships/hyperlink" Target="http://www.youtube.com/watch?v=2N0gCzdVFnM" TargetMode="External"/><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hyperlink" Target="http://www.teachbacktraining.org/assets/files/PDFS/Teach%20Back%20-%20Conviction%20and%20Confidence%20Scale.pdf"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http://www.teachbacktraining.com/coaching-to-always-use-teach-back"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lvl="0" fontAlgn="base">
              <a:spcBef>
                <a:spcPts val="400"/>
              </a:spcBef>
              <a:spcAft>
                <a:spcPct val="0"/>
              </a:spcAft>
              <a:defRPr/>
            </a:pPr>
            <a:r>
              <a:rPr lang="en-US" sz="5400" cap="small" dirty="0">
                <a:solidFill>
                  <a:srgbClr val="1F497D"/>
                </a:solidFill>
                <a:effectLst>
                  <a:outerShdw blurRad="38100" dist="38100" dir="2700000" algn="tl">
                    <a:srgbClr val="000000">
                      <a:alpha val="43137"/>
                    </a:srgbClr>
                  </a:outerShdw>
                </a:effectLst>
              </a:rPr>
              <a:t>The Teach-back </a:t>
            </a:r>
            <a:br>
              <a:rPr lang="en-US" sz="5400" cap="small" dirty="0">
                <a:solidFill>
                  <a:srgbClr val="1F497D"/>
                </a:solidFill>
                <a:effectLst>
                  <a:outerShdw blurRad="38100" dist="38100" dir="2700000" algn="tl">
                    <a:srgbClr val="000000">
                      <a:alpha val="43137"/>
                    </a:srgbClr>
                  </a:outerShdw>
                </a:effectLst>
              </a:rPr>
            </a:br>
            <a:r>
              <a:rPr lang="en-US" sz="5400" cap="small" dirty="0">
                <a:solidFill>
                  <a:srgbClr val="1F497D"/>
                </a:solidFill>
                <a:effectLst>
                  <a:outerShdw blurRad="38100" dist="38100" dir="2700000" algn="tl">
                    <a:srgbClr val="000000">
                      <a:alpha val="43137"/>
                    </a:srgbClr>
                  </a:outerShdw>
                </a:effectLst>
              </a:rPr>
              <a:t>Communication </a:t>
            </a:r>
            <a:r>
              <a:rPr lang="en-US" sz="5400" cap="small" dirty="0" smtClean="0">
                <a:solidFill>
                  <a:srgbClr val="1F497D"/>
                </a:solidFill>
                <a:effectLst>
                  <a:outerShdw blurRad="38100" dist="38100" dir="2700000" algn="tl">
                    <a:srgbClr val="000000">
                      <a:alpha val="43137"/>
                    </a:srgbClr>
                  </a:outerShdw>
                </a:effectLst>
              </a:rPr>
              <a:t>Method</a:t>
            </a:r>
            <a:endParaRPr lang="en-US" sz="5400" dirty="0"/>
          </a:p>
        </p:txBody>
      </p:sp>
      <p:sp>
        <p:nvSpPr>
          <p:cNvPr id="3" name="Subtitle 2"/>
          <p:cNvSpPr>
            <a:spLocks noGrp="1"/>
          </p:cNvSpPr>
          <p:nvPr>
            <p:ph type="subTitle" idx="1"/>
          </p:nvPr>
        </p:nvSpPr>
        <p:spPr/>
        <p:txBody>
          <a:bodyPr>
            <a:noAutofit/>
          </a:bodyPr>
          <a:lstStyle/>
          <a:p>
            <a:r>
              <a:rPr lang="en-US" sz="4000" cap="small" dirty="0">
                <a:solidFill>
                  <a:srgbClr val="68150D"/>
                </a:solidFill>
              </a:rPr>
              <a:t>An </a:t>
            </a:r>
            <a:r>
              <a:rPr lang="en-US" sz="4000" i="1" cap="small" dirty="0">
                <a:solidFill>
                  <a:srgbClr val="68150D"/>
                </a:solidFill>
              </a:rPr>
              <a:t>‘Always Event’</a:t>
            </a:r>
            <a:br>
              <a:rPr lang="en-US" sz="4000" i="1" cap="small" dirty="0">
                <a:solidFill>
                  <a:srgbClr val="68150D"/>
                </a:solidFill>
              </a:rPr>
            </a:br>
            <a:r>
              <a:rPr lang="en-US" sz="4000" cap="small" dirty="0">
                <a:solidFill>
                  <a:schemeClr val="tx1">
                    <a:lumMod val="65000"/>
                    <a:lumOff val="35000"/>
                  </a:schemeClr>
                </a:solidFill>
              </a:rPr>
              <a:t>Part 1: The </a:t>
            </a:r>
            <a:r>
              <a:rPr lang="en-US" sz="4000" cap="small" dirty="0" smtClean="0">
                <a:solidFill>
                  <a:schemeClr val="tx1">
                    <a:lumMod val="65000"/>
                    <a:lumOff val="35000"/>
                  </a:schemeClr>
                </a:solidFill>
              </a:rPr>
              <a:t>Basics</a:t>
            </a:r>
            <a:endParaRPr lang="en-US"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cap="small" dirty="0" smtClean="0"/>
              <a:t>The Patient Activation Continuum</a:t>
            </a:r>
            <a:endParaRPr lang="en-US" sz="3600" cap="small" dirty="0"/>
          </a:p>
        </p:txBody>
      </p:sp>
      <p:pic>
        <p:nvPicPr>
          <p:cNvPr id="4" name="Picture 3" descr="Patient on bed, emergency setting" title="Patient on bed, emergency setti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75186" y="1465008"/>
            <a:ext cx="2660053"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elderly woman on a laptop" title="elderly woman on a laptop"/>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219241" y="1465008"/>
            <a:ext cx="2537927" cy="19344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Patient with medication" title="Patient with medication"/>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481873" y="1465006"/>
            <a:ext cx="2537927" cy="19344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Slide Number Placeholder 3"/>
          <p:cNvSpPr>
            <a:spLocks noGrp="1"/>
          </p:cNvSpPr>
          <p:nvPr>
            <p:ph type="sldNum" sz="quarter" idx="12"/>
          </p:nvPr>
        </p:nvSpPr>
        <p:spPr/>
        <p:txBody>
          <a:bodyPr/>
          <a:lstStyle/>
          <a:p>
            <a:pPr>
              <a:defRPr/>
            </a:pPr>
            <a:fld id="{3FC0E9EB-A7E9-45A5-ACD3-6140C2C266C1}" type="slidenum">
              <a:rPr lang="en-US" smtClean="0"/>
              <a:pPr>
                <a:defRPr/>
              </a:pPr>
              <a:t>10</a:t>
            </a:fld>
            <a:endParaRPr lang="en-US" sz="1200" dirty="0">
              <a:solidFill>
                <a:schemeClr val="tx2"/>
              </a:solidFill>
            </a:endParaRPr>
          </a:p>
        </p:txBody>
      </p:sp>
      <p:pic>
        <p:nvPicPr>
          <p:cNvPr id="2050" name="Picture 2" descr="Left/Right arrows" title="Left/Right arrows"/>
          <p:cNvPicPr>
            <a:picLocks noChangeAspect="1" noChangeArrowheads="1"/>
          </p:cNvPicPr>
          <p:nvPr/>
        </p:nvPicPr>
        <p:blipFill>
          <a:blip r:embed="rId6" cstate="print"/>
          <a:srcRect l="11875" t="52075" r="13125" b="30469"/>
          <a:stretch>
            <a:fillRect/>
          </a:stretch>
        </p:blipFill>
        <p:spPr bwMode="auto">
          <a:xfrm>
            <a:off x="0" y="3733801"/>
            <a:ext cx="9144000" cy="1828800"/>
          </a:xfrm>
          <a:prstGeom prst="rect">
            <a:avLst/>
          </a:prstGeom>
          <a:noFill/>
          <a:ln w="9525">
            <a:noFill/>
            <a:miter lim="800000"/>
            <a:headEnd/>
            <a:tailEnd/>
          </a:ln>
        </p:spPr>
      </p:pic>
      <p:sp>
        <p:nvSpPr>
          <p:cNvPr id="9" name="TextBox 8"/>
          <p:cNvSpPr txBox="1"/>
          <p:nvPr/>
        </p:nvSpPr>
        <p:spPr>
          <a:xfrm>
            <a:off x="914400" y="4648201"/>
            <a:ext cx="1981200" cy="1015663"/>
          </a:xfrm>
          <a:prstGeom prst="rect">
            <a:avLst/>
          </a:prstGeom>
          <a:noFill/>
        </p:spPr>
        <p:txBody>
          <a:bodyPr wrap="square" rtlCol="0">
            <a:spAutoFit/>
          </a:bodyPr>
          <a:lstStyle/>
          <a:p>
            <a:pPr algn="ctr"/>
            <a:r>
              <a:rPr lang="en-US" sz="2000" b="1" dirty="0" smtClean="0">
                <a:latin typeface="+mj-lt"/>
              </a:rPr>
              <a:t>“The doctor knows my medicines” </a:t>
            </a:r>
            <a:endParaRPr lang="en-US" sz="2000" b="1" dirty="0">
              <a:latin typeface="+mj-lt"/>
            </a:endParaRPr>
          </a:p>
        </p:txBody>
      </p:sp>
      <p:sp>
        <p:nvSpPr>
          <p:cNvPr id="10" name="TextBox 9"/>
          <p:cNvSpPr txBox="1"/>
          <p:nvPr/>
        </p:nvSpPr>
        <p:spPr>
          <a:xfrm>
            <a:off x="3352800" y="4695826"/>
            <a:ext cx="2667000" cy="707886"/>
          </a:xfrm>
          <a:prstGeom prst="rect">
            <a:avLst/>
          </a:prstGeom>
          <a:noFill/>
        </p:spPr>
        <p:txBody>
          <a:bodyPr wrap="square" rtlCol="0">
            <a:spAutoFit/>
          </a:bodyPr>
          <a:lstStyle/>
          <a:p>
            <a:pPr algn="ctr"/>
            <a:r>
              <a:rPr lang="en-US" sz="2000" b="1" dirty="0" smtClean="0">
                <a:latin typeface="+mj-lt"/>
              </a:rPr>
              <a:t>“I take a blood pressure pill . . .” </a:t>
            </a:r>
            <a:endParaRPr lang="en-US" sz="2000" b="1" dirty="0">
              <a:latin typeface="+mj-lt"/>
            </a:endParaRPr>
          </a:p>
        </p:txBody>
      </p:sp>
      <p:sp>
        <p:nvSpPr>
          <p:cNvPr id="11" name="TextBox 10"/>
          <p:cNvSpPr txBox="1"/>
          <p:nvPr/>
        </p:nvSpPr>
        <p:spPr>
          <a:xfrm>
            <a:off x="6497605" y="4693688"/>
            <a:ext cx="1981200" cy="707886"/>
          </a:xfrm>
          <a:prstGeom prst="rect">
            <a:avLst/>
          </a:prstGeom>
          <a:noFill/>
        </p:spPr>
        <p:txBody>
          <a:bodyPr wrap="square" rtlCol="0">
            <a:spAutoFit/>
          </a:bodyPr>
          <a:lstStyle/>
          <a:p>
            <a:pPr algn="ctr"/>
            <a:r>
              <a:rPr lang="en-US" sz="2000" b="1" dirty="0" smtClean="0">
                <a:latin typeface="+mj-lt"/>
              </a:rPr>
              <a:t>“Doctor, I have  a question . . .” </a:t>
            </a:r>
            <a:endParaRPr lang="en-US" sz="2000" b="1" dirty="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cap="small" dirty="0"/>
              <a:t>More Activated Patients </a:t>
            </a:r>
            <a:br>
              <a:rPr lang="en-US" cap="small" dirty="0"/>
            </a:br>
            <a:r>
              <a:rPr lang="en-US" cap="small" dirty="0"/>
              <a:t>Receive Better Care</a:t>
            </a:r>
            <a:endParaRPr lang="en-US" dirty="0"/>
          </a:p>
        </p:txBody>
      </p:sp>
      <p:sp>
        <p:nvSpPr>
          <p:cNvPr id="6" name="Content Placeholder 5" descr="Star" title="Star"/>
          <p:cNvSpPr>
            <a:spLocks noGrp="1"/>
          </p:cNvSpPr>
          <p:nvPr>
            <p:ph idx="1"/>
          </p:nvPr>
        </p:nvSpPr>
        <p:spPr/>
        <p:txBody>
          <a:bodyPr/>
          <a:lstStyle/>
          <a:p>
            <a:r>
              <a:rPr lang="en-US" sz="2400" dirty="0" smtClean="0"/>
              <a:t>As activation levels increase, individuals become:</a:t>
            </a:r>
          </a:p>
          <a:p>
            <a:pPr lvl="1"/>
            <a:r>
              <a:rPr lang="en-US" sz="2000" b="1" cap="small" dirty="0" smtClean="0">
                <a:solidFill>
                  <a:srgbClr val="C00000"/>
                </a:solidFill>
                <a:effectLst>
                  <a:outerShdw blurRad="38100" dist="38100" dir="2700000" algn="tl">
                    <a:srgbClr val="000000">
                      <a:alpha val="43137"/>
                    </a:srgbClr>
                  </a:outerShdw>
                </a:effectLst>
              </a:rPr>
              <a:t>More</a:t>
            </a:r>
            <a:r>
              <a:rPr lang="en-US" sz="2000" dirty="0" smtClean="0"/>
              <a:t> adherent to medications</a:t>
            </a:r>
          </a:p>
          <a:p>
            <a:pPr lvl="1"/>
            <a:r>
              <a:rPr lang="en-US" sz="2000" b="1" cap="small" dirty="0" smtClean="0">
                <a:solidFill>
                  <a:srgbClr val="C00000"/>
                </a:solidFill>
                <a:effectLst>
                  <a:outerShdw blurRad="38100" dist="38100" dir="2700000" algn="tl">
                    <a:srgbClr val="000000">
                      <a:alpha val="43137"/>
                    </a:srgbClr>
                  </a:outerShdw>
                </a:effectLst>
              </a:rPr>
              <a:t>More</a:t>
            </a:r>
            <a:r>
              <a:rPr lang="en-US" sz="2000" dirty="0" smtClean="0"/>
              <a:t> likely to eat healthier and engage in physical activity</a:t>
            </a:r>
          </a:p>
          <a:p>
            <a:pPr lvl="1"/>
            <a:r>
              <a:rPr lang="en-US" sz="2000" b="1" cap="small" dirty="0">
                <a:solidFill>
                  <a:srgbClr val="C00000"/>
                </a:solidFill>
                <a:effectLst>
                  <a:outerShdw blurRad="38100" dist="38100" dir="2700000" algn="tl">
                    <a:srgbClr val="000000">
                      <a:alpha val="43137"/>
                    </a:srgbClr>
                  </a:outerShdw>
                </a:effectLst>
              </a:rPr>
              <a:t>More</a:t>
            </a:r>
            <a:r>
              <a:rPr lang="en-US" sz="2000" dirty="0"/>
              <a:t> engaged with their clinicians</a:t>
            </a:r>
          </a:p>
          <a:p>
            <a:pPr lvl="1"/>
            <a:r>
              <a:rPr lang="en-US" sz="2000" b="1" cap="small" dirty="0">
                <a:solidFill>
                  <a:srgbClr val="C00000"/>
                </a:solidFill>
                <a:effectLst>
                  <a:outerShdw blurRad="38100" dist="38100" dir="2700000" algn="tl">
                    <a:srgbClr val="000000">
                      <a:alpha val="43137"/>
                    </a:srgbClr>
                  </a:outerShdw>
                </a:effectLst>
              </a:rPr>
              <a:t>Less</a:t>
            </a:r>
            <a:r>
              <a:rPr lang="en-US" sz="2000" dirty="0"/>
              <a:t> likely to use the ER </a:t>
            </a:r>
          </a:p>
          <a:p>
            <a:pPr lvl="1"/>
            <a:r>
              <a:rPr lang="en-US" sz="2000" b="1" cap="small" dirty="0" smtClean="0">
                <a:solidFill>
                  <a:srgbClr val="C00000"/>
                </a:solidFill>
                <a:effectLst>
                  <a:outerShdw blurRad="38100" dist="38100" dir="2700000" algn="tl">
                    <a:srgbClr val="000000">
                      <a:alpha val="43137"/>
                    </a:srgbClr>
                  </a:outerShdw>
                </a:effectLst>
              </a:rPr>
              <a:t>More</a:t>
            </a:r>
            <a:r>
              <a:rPr lang="en-US" sz="2000" dirty="0" smtClean="0"/>
              <a:t> present in the workforce and more satisfied in the jobs</a:t>
            </a:r>
          </a:p>
          <a:p>
            <a:r>
              <a:rPr lang="en-US" sz="2400" dirty="0" smtClean="0"/>
              <a:t>Patients </a:t>
            </a:r>
            <a:r>
              <a:rPr lang="en-US" sz="2400" dirty="0"/>
              <a:t>who are more knowledgeable, skilled, and proactive when they arrive for a clinical interaction are </a:t>
            </a:r>
            <a:r>
              <a:rPr lang="en-US" sz="2400" b="1" cap="small" dirty="0">
                <a:solidFill>
                  <a:srgbClr val="C00000"/>
                </a:solidFill>
                <a:effectLst>
                  <a:outerShdw blurRad="38100" dist="38100" dir="2700000" algn="tl">
                    <a:srgbClr val="000000">
                      <a:alpha val="43137"/>
                    </a:srgbClr>
                  </a:outerShdw>
                </a:effectLst>
              </a:rPr>
              <a:t>more</a:t>
            </a:r>
            <a:r>
              <a:rPr lang="en-US" sz="2400" dirty="0"/>
              <a:t> </a:t>
            </a:r>
            <a:r>
              <a:rPr lang="en-US" sz="2400" b="1" cap="small" dirty="0">
                <a:solidFill>
                  <a:srgbClr val="C00000"/>
                </a:solidFill>
                <a:effectLst>
                  <a:outerShdw blurRad="38100" dist="38100" dir="2700000" algn="tl">
                    <a:srgbClr val="000000">
                      <a:alpha val="43137"/>
                    </a:srgbClr>
                  </a:outerShdw>
                </a:effectLst>
              </a:rPr>
              <a:t>likely to leave with their needs met</a:t>
            </a:r>
          </a:p>
          <a:p>
            <a:pPr marL="365125" lvl="1" indent="0">
              <a:buNone/>
            </a:pPr>
            <a:r>
              <a:rPr lang="en-US" sz="1200" dirty="0"/>
              <a:t>Greene J, Hibbard JH, Sacks R, Overton V. When seeing the same physician, highly activated patients have better care experiences than less activated patients. Health Affairs, 32, no.7 (2013):1299-1305</a:t>
            </a:r>
            <a:r>
              <a:rPr lang="en-US" sz="1200" dirty="0" smtClean="0"/>
              <a:t>.</a:t>
            </a:r>
            <a:endParaRPr lang="en-US" sz="2400" dirty="0" smtClean="0"/>
          </a:p>
          <a:p>
            <a:pPr marL="109537" indent="0">
              <a:buNone/>
            </a:pPr>
            <a:endParaRPr lang="en-US" dirty="0"/>
          </a:p>
        </p:txBody>
      </p:sp>
      <p:sp>
        <p:nvSpPr>
          <p:cNvPr id="4" name="Slide Number Placeholder 3"/>
          <p:cNvSpPr>
            <a:spLocks noGrp="1"/>
          </p:cNvSpPr>
          <p:nvPr>
            <p:ph type="sldNum" sz="quarter" idx="12"/>
          </p:nvPr>
        </p:nvSpPr>
        <p:spPr/>
        <p:txBody>
          <a:bodyPr/>
          <a:lstStyle/>
          <a:p>
            <a:pPr>
              <a:defRPr/>
            </a:pPr>
            <a:fld id="{3FC0E9EB-A7E9-45A5-ACD3-6140C2C266C1}" type="slidenum">
              <a:rPr lang="en-US" smtClean="0"/>
              <a:pPr>
                <a:defRPr/>
              </a:pPr>
              <a:t>11</a:t>
            </a:fld>
            <a:endParaRPr lang="en-US" sz="1200" dirty="0">
              <a:solidFill>
                <a:schemeClr val="tx2"/>
              </a:solidFill>
            </a:endParaRPr>
          </a:p>
        </p:txBody>
      </p:sp>
      <p:sp>
        <p:nvSpPr>
          <p:cNvPr id="2" name="5-Point Star 1" descr="5 point star" title="5 point star"/>
          <p:cNvSpPr/>
          <p:nvPr/>
        </p:nvSpPr>
        <p:spPr>
          <a:xfrm>
            <a:off x="244578" y="3765755"/>
            <a:ext cx="685800" cy="609600"/>
          </a:xfrm>
          <a:prstGeom prst="star5">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5711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cap="small" dirty="0"/>
              <a:t>Patient Activation: </a:t>
            </a:r>
            <a:r>
              <a:rPr lang="en-US" cap="small" dirty="0" smtClean="0"/>
              <a:t>What it’s not</a:t>
            </a:r>
            <a:endParaRPr lang="en-US" cap="small" dirty="0"/>
          </a:p>
        </p:txBody>
      </p:sp>
      <p:sp>
        <p:nvSpPr>
          <p:cNvPr id="2" name="Content Placeholder 1"/>
          <p:cNvSpPr>
            <a:spLocks noGrp="1"/>
          </p:cNvSpPr>
          <p:nvPr>
            <p:ph idx="1"/>
          </p:nvPr>
        </p:nvSpPr>
        <p:spPr/>
        <p:txBody>
          <a:bodyPr/>
          <a:lstStyle/>
          <a:p>
            <a:pPr lvl="0">
              <a:spcBef>
                <a:spcPts val="0"/>
              </a:spcBef>
              <a:defRPr/>
            </a:pPr>
            <a:r>
              <a:rPr lang="en-US" sz="2400" dirty="0" smtClean="0"/>
              <a:t>More</a:t>
            </a:r>
            <a:r>
              <a:rPr lang="en-US" sz="2400" b="1" cap="small" dirty="0" smtClean="0">
                <a:solidFill>
                  <a:srgbClr val="C00000"/>
                </a:solidFill>
                <a:effectLst>
                  <a:outerShdw blurRad="38100" dist="38100" dir="2700000" algn="tl">
                    <a:srgbClr val="000000">
                      <a:alpha val="43137"/>
                    </a:srgbClr>
                  </a:outerShdw>
                </a:effectLst>
              </a:rPr>
              <a:t> </a:t>
            </a:r>
            <a:r>
              <a:rPr lang="en-US" sz="2400" b="1" cap="small" dirty="0">
                <a:solidFill>
                  <a:srgbClr val="C00000"/>
                </a:solidFill>
                <a:effectLst>
                  <a:outerShdw blurRad="38100" dist="38100" dir="2700000" algn="tl">
                    <a:srgbClr val="000000">
                      <a:alpha val="43137"/>
                    </a:srgbClr>
                  </a:outerShdw>
                </a:effectLst>
              </a:rPr>
              <a:t>patient education</a:t>
            </a:r>
          </a:p>
          <a:p>
            <a:pPr marL="365760">
              <a:spcBef>
                <a:spcPts val="0"/>
              </a:spcBef>
              <a:spcAft>
                <a:spcPts val="600"/>
              </a:spcAft>
              <a:buNone/>
              <a:defRPr/>
            </a:pPr>
            <a:r>
              <a:rPr lang="en-US" sz="1600" dirty="0" smtClean="0"/>
              <a:t>	</a:t>
            </a:r>
            <a:r>
              <a:rPr lang="en-US" sz="1200" dirty="0" smtClean="0"/>
              <a:t>Adams </a:t>
            </a:r>
            <a:r>
              <a:rPr lang="en-US" sz="1200" dirty="0"/>
              <a:t>KG, Greiner AC, Corrigan JM, eds. Report of a summit. The 1</a:t>
            </a:r>
            <a:r>
              <a:rPr lang="en-US" sz="1200" baseline="30000" dirty="0"/>
              <a:t>st </a:t>
            </a:r>
            <a:r>
              <a:rPr lang="en-US" sz="1200" dirty="0"/>
              <a:t> annual crossing the </a:t>
            </a:r>
            <a:r>
              <a:rPr lang="en-US" sz="1200" dirty="0" smtClean="0"/>
              <a:t>quality chasm  summit</a:t>
            </a:r>
            <a:r>
              <a:rPr lang="en-US" sz="1200" dirty="0"/>
              <a:t>: a focus on communities; Jan </a:t>
            </a:r>
            <a:r>
              <a:rPr lang="en-US" sz="1200" dirty="0" smtClean="0"/>
              <a:t>6-7, 2004</a:t>
            </a:r>
            <a:r>
              <a:rPr lang="en-US" sz="1200" dirty="0"/>
              <a:t>. Washington, DC: National Academies Press; 2004. </a:t>
            </a:r>
            <a:endParaRPr lang="en-US" sz="2400" dirty="0" smtClean="0"/>
          </a:p>
          <a:p>
            <a:pPr>
              <a:spcBef>
                <a:spcPts val="0"/>
              </a:spcBef>
            </a:pPr>
            <a:r>
              <a:rPr lang="en-US" sz="2400" b="1" cap="small" dirty="0" smtClean="0">
                <a:solidFill>
                  <a:srgbClr val="C00000"/>
                </a:solidFill>
                <a:effectLst>
                  <a:outerShdw blurRad="38100" dist="38100" dir="2700000" algn="tl">
                    <a:srgbClr val="000000">
                      <a:alpha val="43137"/>
                    </a:srgbClr>
                  </a:outerShdw>
                </a:effectLst>
              </a:rPr>
              <a:t>patient </a:t>
            </a:r>
            <a:r>
              <a:rPr lang="en-US" sz="2400" b="1" cap="small" dirty="0">
                <a:solidFill>
                  <a:srgbClr val="C00000"/>
                </a:solidFill>
                <a:effectLst>
                  <a:outerShdw blurRad="38100" dist="38100" dir="2700000" algn="tl">
                    <a:srgbClr val="000000">
                      <a:alpha val="43137"/>
                    </a:srgbClr>
                  </a:outerShdw>
                </a:effectLst>
              </a:rPr>
              <a:t>engagement </a:t>
            </a:r>
            <a:r>
              <a:rPr lang="en-US" sz="2400" b="1" cap="small" dirty="0" smtClean="0">
                <a:solidFill>
                  <a:srgbClr val="C00000"/>
                </a:solidFill>
                <a:effectLst>
                  <a:outerShdw blurRad="38100" dist="38100" dir="2700000" algn="tl">
                    <a:srgbClr val="000000">
                      <a:alpha val="43137"/>
                    </a:srgbClr>
                  </a:outerShdw>
                </a:effectLst>
              </a:rPr>
              <a:t>interventions </a:t>
            </a:r>
            <a:r>
              <a:rPr lang="en-US" sz="2400" dirty="0"/>
              <a:t>designed to increase </a:t>
            </a:r>
            <a:r>
              <a:rPr lang="en-US" sz="2400" dirty="0" smtClean="0"/>
              <a:t>patient involvement </a:t>
            </a:r>
            <a:r>
              <a:rPr lang="en-US" sz="2400" dirty="0"/>
              <a:t>and promote positive patient </a:t>
            </a:r>
            <a:r>
              <a:rPr lang="en-US" sz="2400" dirty="0" smtClean="0"/>
              <a:t>behavior</a:t>
            </a:r>
          </a:p>
          <a:p>
            <a:pPr marL="708025" lvl="1" indent="-342900">
              <a:spcBef>
                <a:spcPts val="0"/>
              </a:spcBef>
              <a:spcAft>
                <a:spcPts val="300"/>
              </a:spcAft>
            </a:pPr>
            <a:r>
              <a:rPr lang="en-US" sz="2000" dirty="0"/>
              <a:t>Using bedside change-of-shift </a:t>
            </a:r>
            <a:r>
              <a:rPr lang="en-US" sz="2000" dirty="0" smtClean="0"/>
              <a:t>reports</a:t>
            </a:r>
          </a:p>
          <a:p>
            <a:pPr marL="708025" lvl="1" indent="-342900">
              <a:spcBef>
                <a:spcPts val="0"/>
              </a:spcBef>
              <a:spcAft>
                <a:spcPts val="300"/>
              </a:spcAft>
            </a:pPr>
            <a:r>
              <a:rPr lang="en-US" sz="2000" dirty="0" smtClean="0"/>
              <a:t>Providing </a:t>
            </a:r>
            <a:r>
              <a:rPr lang="en-US" sz="2000" dirty="0"/>
              <a:t>health education and health literacy </a:t>
            </a:r>
            <a:r>
              <a:rPr lang="en-US" sz="2000" dirty="0" smtClean="0"/>
              <a:t>classes</a:t>
            </a:r>
          </a:p>
          <a:p>
            <a:pPr marL="708025" lvl="1" indent="-342900">
              <a:spcBef>
                <a:spcPts val="0"/>
              </a:spcBef>
              <a:spcAft>
                <a:spcPts val="300"/>
              </a:spcAft>
            </a:pPr>
            <a:r>
              <a:rPr lang="en-US" sz="2000" dirty="0" smtClean="0"/>
              <a:t>Surveying patients about care experience</a:t>
            </a:r>
          </a:p>
          <a:p>
            <a:pPr marL="708025" lvl="1" indent="-342900">
              <a:spcBef>
                <a:spcPts val="0"/>
              </a:spcBef>
              <a:spcAft>
                <a:spcPts val="300"/>
              </a:spcAft>
            </a:pPr>
            <a:r>
              <a:rPr lang="en-US" sz="2000" dirty="0"/>
              <a:t>Involving patients and families in patient and family advisory </a:t>
            </a:r>
            <a:r>
              <a:rPr lang="en-US" sz="2000" dirty="0" smtClean="0"/>
              <a:t>councils, governance, </a:t>
            </a:r>
            <a:r>
              <a:rPr lang="en-US" sz="2000" dirty="0"/>
              <a:t>and other </a:t>
            </a:r>
            <a:r>
              <a:rPr lang="en-US" sz="2000" dirty="0" smtClean="0"/>
              <a:t>committees</a:t>
            </a:r>
          </a:p>
          <a:p>
            <a:pPr marL="708025" lvl="1" indent="-342900">
              <a:spcBef>
                <a:spcPts val="0"/>
              </a:spcBef>
              <a:spcAft>
                <a:spcPts val="300"/>
              </a:spcAft>
            </a:pPr>
            <a:r>
              <a:rPr lang="en-US" sz="2000" dirty="0" smtClean="0"/>
              <a:t>Patient portal connections to electronic health records</a:t>
            </a:r>
          </a:p>
          <a:p>
            <a:pPr marL="365125" lvl="1" indent="0">
              <a:spcBef>
                <a:spcPts val="0"/>
              </a:spcBef>
              <a:buNone/>
            </a:pPr>
            <a:r>
              <a:rPr lang="en-US" sz="1200" dirty="0"/>
              <a:t>A Leadership Resource for Patient and Family Engagement Strategies. Health Research &amp; Educational Trust, Chicago: July 2013. Accessed at </a:t>
            </a:r>
            <a:r>
              <a:rPr lang="en-US" sz="1200" dirty="0" smtClean="0">
                <a:hlinkClick r:id="rId3" tooltip="www.hpoe.org"/>
              </a:rPr>
              <a:t>www.hpoe.org</a:t>
            </a:r>
            <a:r>
              <a:rPr lang="en-US" sz="1200" dirty="0" smtClean="0"/>
              <a:t> </a:t>
            </a:r>
            <a:endParaRPr lang="en-US" sz="1200" dirty="0"/>
          </a:p>
        </p:txBody>
      </p:sp>
      <p:sp>
        <p:nvSpPr>
          <p:cNvPr id="4" name="Slide Number Placeholder 3"/>
          <p:cNvSpPr>
            <a:spLocks noGrp="1"/>
          </p:cNvSpPr>
          <p:nvPr>
            <p:ph type="sldNum" sz="quarter" idx="12"/>
          </p:nvPr>
        </p:nvSpPr>
        <p:spPr/>
        <p:txBody>
          <a:bodyPr/>
          <a:lstStyle/>
          <a:p>
            <a:pPr>
              <a:defRPr/>
            </a:pPr>
            <a:fld id="{3FC0E9EB-A7E9-45A5-ACD3-6140C2C266C1}" type="slidenum">
              <a:rPr lang="en-US" smtClean="0"/>
              <a:pPr>
                <a:defRPr/>
              </a:pPr>
              <a:t>12</a:t>
            </a:fld>
            <a:endParaRPr lang="en-US" sz="1200" dirty="0">
              <a:solidFill>
                <a:schemeClr val="tx2"/>
              </a:solidFill>
            </a:endParaRPr>
          </a:p>
        </p:txBody>
      </p:sp>
    </p:spTree>
    <p:extLst>
      <p:ext uri="{BB962C8B-B14F-4D97-AF65-F5344CB8AC3E}">
        <p14:creationId xmlns:p14="http://schemas.microsoft.com/office/powerpoint/2010/main" val="11683703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Discussion</a:t>
            </a:r>
            <a:endParaRPr lang="en-US" dirty="0"/>
          </a:p>
        </p:txBody>
      </p:sp>
      <p:sp>
        <p:nvSpPr>
          <p:cNvPr id="2" name="Slide Number Placeholder 1"/>
          <p:cNvSpPr>
            <a:spLocks noGrp="1"/>
          </p:cNvSpPr>
          <p:nvPr>
            <p:ph type="sldNum" sz="quarter" idx="12"/>
          </p:nvPr>
        </p:nvSpPr>
        <p:spPr/>
        <p:txBody>
          <a:bodyPr/>
          <a:lstStyle/>
          <a:p>
            <a:fld id="{1AE05731-C83E-40F8-A426-03F720FF7419}" type="slidenum">
              <a:rPr lang="en-US" smtClean="0"/>
              <a:pPr/>
              <a:t>13</a:t>
            </a:fld>
            <a:endParaRPr lang="en-US" dirty="0"/>
          </a:p>
        </p:txBody>
      </p:sp>
      <p:sp>
        <p:nvSpPr>
          <p:cNvPr id="3" name="Content Placeholder 2"/>
          <p:cNvSpPr txBox="1">
            <a:spLocks/>
          </p:cNvSpPr>
          <p:nvPr/>
        </p:nvSpPr>
        <p:spPr bwMode="auto">
          <a:xfrm>
            <a:off x="4391891" y="1676400"/>
            <a:ext cx="4191000" cy="251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8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4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0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8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spcBef>
                <a:spcPts val="600"/>
              </a:spcBef>
              <a:spcAft>
                <a:spcPts val="600"/>
              </a:spcAft>
            </a:pPr>
            <a:r>
              <a:rPr lang="en-US" sz="2700" dirty="0" smtClean="0"/>
              <a:t>Why </a:t>
            </a:r>
            <a:r>
              <a:rPr lang="en-US" sz="2700" dirty="0"/>
              <a:t>is patient activation important?</a:t>
            </a:r>
          </a:p>
        </p:txBody>
      </p:sp>
      <p:pic>
        <p:nvPicPr>
          <p:cNvPr id="5" name="Picture 4" descr="Man and question mark figure" title="Question Mar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052" y="1208880"/>
            <a:ext cx="3733800" cy="3733800"/>
          </a:xfrm>
          <a:prstGeom prst="rect">
            <a:avLst/>
          </a:prstGeom>
        </p:spPr>
      </p:pic>
    </p:spTree>
    <p:extLst>
      <p:ext uri="{BB962C8B-B14F-4D97-AF65-F5344CB8AC3E}">
        <p14:creationId xmlns:p14="http://schemas.microsoft.com/office/powerpoint/2010/main" val="2418122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cap="small" dirty="0" smtClean="0">
                <a:solidFill>
                  <a:schemeClr val="bg2">
                    <a:lumMod val="25000"/>
                  </a:schemeClr>
                </a:solidFill>
              </a:rPr>
              <a:t>Objective 2</a:t>
            </a:r>
            <a:endParaRPr lang="en-US" cap="small" dirty="0">
              <a:solidFill>
                <a:schemeClr val="bg2">
                  <a:lumMod val="25000"/>
                </a:schemeClr>
              </a:solidFill>
            </a:endParaRPr>
          </a:p>
        </p:txBody>
      </p:sp>
      <p:sp>
        <p:nvSpPr>
          <p:cNvPr id="8" name="Subtitle 7"/>
          <p:cNvSpPr>
            <a:spLocks noGrp="1"/>
          </p:cNvSpPr>
          <p:nvPr>
            <p:ph type="body" idx="1"/>
          </p:nvPr>
        </p:nvSpPr>
        <p:spPr>
          <a:xfrm>
            <a:off x="3733800" y="2514600"/>
            <a:ext cx="4114800" cy="728662"/>
          </a:xfrm>
        </p:spPr>
        <p:txBody>
          <a:bodyPr>
            <a:noAutofit/>
          </a:bodyPr>
          <a:lstStyle/>
          <a:p>
            <a:pPr>
              <a:spcBef>
                <a:spcPts val="0"/>
              </a:spcBef>
            </a:pPr>
            <a:r>
              <a:rPr lang="en-US" sz="2800" dirty="0" smtClean="0">
                <a:solidFill>
                  <a:schemeClr val="tx1"/>
                </a:solidFill>
              </a:rPr>
              <a:t>Describe health literacy</a:t>
            </a:r>
            <a:endParaRPr lang="en-US" sz="2800" dirty="0">
              <a:solidFill>
                <a:schemeClr val="tx1"/>
              </a:solidFill>
            </a:endParaRPr>
          </a:p>
        </p:txBody>
      </p:sp>
      <p:sp>
        <p:nvSpPr>
          <p:cNvPr id="4" name="Slide Number Placeholder 3"/>
          <p:cNvSpPr>
            <a:spLocks noGrp="1"/>
          </p:cNvSpPr>
          <p:nvPr>
            <p:ph type="sldNum" sz="quarter" idx="12"/>
          </p:nvPr>
        </p:nvSpPr>
        <p:spPr/>
        <p:txBody>
          <a:bodyPr/>
          <a:lstStyle/>
          <a:p>
            <a:pPr>
              <a:defRPr/>
            </a:pPr>
            <a:fld id="{3FC0E9EB-A7E9-45A5-ACD3-6140C2C266C1}" type="slidenum">
              <a:rPr lang="en-US" smtClean="0"/>
              <a:pPr>
                <a:defRPr/>
              </a:pPr>
              <a:t>14</a:t>
            </a:fld>
            <a:endParaRPr lang="en-US" sz="1200" dirty="0">
              <a:solidFill>
                <a:schemeClr val="tx2"/>
              </a:solidFill>
            </a:endParaRPr>
          </a:p>
        </p:txBody>
      </p:sp>
      <p:sp>
        <p:nvSpPr>
          <p:cNvPr id="5" name="Rectangle 4"/>
          <p:cNvSpPr/>
          <p:nvPr/>
        </p:nvSpPr>
        <p:spPr>
          <a:xfrm>
            <a:off x="331839" y="685800"/>
            <a:ext cx="4301049" cy="769441"/>
          </a:xfrm>
          <a:prstGeom prst="rect">
            <a:avLst/>
          </a:prstGeom>
        </p:spPr>
        <p:txBody>
          <a:bodyPr wrap="none">
            <a:spAutoFit/>
          </a:bodyPr>
          <a:lstStyle/>
          <a:p>
            <a:r>
              <a:rPr lang="en-US" sz="4400" b="1" cap="small" dirty="0">
                <a:solidFill>
                  <a:srgbClr val="1F497D"/>
                </a:solidFill>
                <a:latin typeface="Calibri"/>
                <a:ea typeface="+mj-ea"/>
                <a:cs typeface="+mj-cs"/>
              </a:rPr>
              <a:t>Part 1: The Basics </a:t>
            </a:r>
            <a:endParaRPr lang="en-US" dirty="0"/>
          </a:p>
        </p:txBody>
      </p:sp>
    </p:spTree>
    <p:extLst>
      <p:ext uri="{BB962C8B-B14F-4D97-AF65-F5344CB8AC3E}">
        <p14:creationId xmlns:p14="http://schemas.microsoft.com/office/powerpoint/2010/main" val="32105579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cap="small" dirty="0" smtClean="0"/>
              <a:t>Health Literacy</a:t>
            </a:r>
            <a:endParaRPr lang="en-US" cap="small" dirty="0"/>
          </a:p>
        </p:txBody>
      </p:sp>
      <p:sp>
        <p:nvSpPr>
          <p:cNvPr id="2" name="Content Placeholder 1"/>
          <p:cNvSpPr>
            <a:spLocks noGrp="1"/>
          </p:cNvSpPr>
          <p:nvPr>
            <p:ph idx="1"/>
          </p:nvPr>
        </p:nvSpPr>
        <p:spPr>
          <a:xfrm>
            <a:off x="304800" y="1524000"/>
            <a:ext cx="6629400" cy="4525963"/>
          </a:xfrm>
        </p:spPr>
        <p:txBody>
          <a:bodyPr>
            <a:normAutofit fontScale="92500" lnSpcReduction="20000"/>
          </a:bodyPr>
          <a:lstStyle/>
          <a:p>
            <a:pPr marL="109537" indent="0">
              <a:buNone/>
            </a:pPr>
            <a:endParaRPr lang="en-US" dirty="0" smtClean="0"/>
          </a:p>
          <a:p>
            <a:r>
              <a:rPr lang="en-US" dirty="0" smtClean="0"/>
              <a:t>“</a:t>
            </a:r>
            <a:r>
              <a:rPr lang="en-US" dirty="0"/>
              <a:t>The degree to which individuals have the capacity to </a:t>
            </a:r>
            <a:r>
              <a:rPr lang="en-US" b="1" cap="small" dirty="0">
                <a:solidFill>
                  <a:srgbClr val="C00000"/>
                </a:solidFill>
                <a:effectLst>
                  <a:outerShdw blurRad="38100" dist="38100" dir="2700000" algn="tl">
                    <a:srgbClr val="000000">
                      <a:alpha val="43137"/>
                    </a:srgbClr>
                  </a:outerShdw>
                </a:effectLst>
              </a:rPr>
              <a:t>obtain, </a:t>
            </a:r>
            <a:r>
              <a:rPr lang="en-US" b="1" cap="small" dirty="0" smtClean="0">
                <a:solidFill>
                  <a:srgbClr val="C00000"/>
                </a:solidFill>
                <a:effectLst>
                  <a:outerShdw blurRad="38100" dist="38100" dir="2700000" algn="tl">
                    <a:srgbClr val="000000">
                      <a:alpha val="43137"/>
                    </a:srgbClr>
                  </a:outerShdw>
                </a:effectLst>
              </a:rPr>
              <a:t>process, </a:t>
            </a:r>
            <a:r>
              <a:rPr lang="en-US" b="1" cap="small" dirty="0">
                <a:solidFill>
                  <a:srgbClr val="C00000"/>
                </a:solidFill>
                <a:effectLst>
                  <a:outerShdw blurRad="38100" dist="38100" dir="2700000" algn="tl">
                    <a:srgbClr val="000000">
                      <a:alpha val="43137"/>
                    </a:srgbClr>
                  </a:outerShdw>
                </a:effectLst>
              </a:rPr>
              <a:t>and understand</a:t>
            </a:r>
            <a:r>
              <a:rPr lang="en-US" b="1" cap="small" dirty="0">
                <a:effectLst>
                  <a:outerShdw blurRad="38100" dist="38100" dir="2700000" algn="tl">
                    <a:srgbClr val="000000">
                      <a:alpha val="43137"/>
                    </a:srgbClr>
                  </a:outerShdw>
                </a:effectLst>
              </a:rPr>
              <a:t> </a:t>
            </a:r>
            <a:r>
              <a:rPr lang="en-US" dirty="0"/>
              <a:t>basic health information and services needed to make appropriate health decisions</a:t>
            </a:r>
            <a:r>
              <a:rPr lang="en-US" dirty="0" smtClean="0"/>
              <a:t>.”</a:t>
            </a:r>
          </a:p>
          <a:p>
            <a:pPr marL="109537" indent="0">
              <a:buNone/>
            </a:pPr>
            <a:r>
              <a:rPr lang="en-US" sz="1200" dirty="0" err="1" smtClean="0"/>
              <a:t>Kutner</a:t>
            </a:r>
            <a:r>
              <a:rPr lang="en-US" sz="1200" dirty="0"/>
              <a:t>, M., Greenberg, E., </a:t>
            </a:r>
            <a:r>
              <a:rPr lang="en-US" sz="1200" dirty="0" err="1"/>
              <a:t>Jin,Y</a:t>
            </a:r>
            <a:r>
              <a:rPr lang="en-US" sz="1200" dirty="0"/>
              <a:t>., and Paulsen, C. (2006). The Health Literacy of America’s Adults: Results From the 2003 </a:t>
            </a:r>
            <a:r>
              <a:rPr lang="en-US" sz="1200" dirty="0" smtClean="0"/>
              <a:t>National Assessment </a:t>
            </a:r>
            <a:r>
              <a:rPr lang="en-US" sz="1200" dirty="0"/>
              <a:t>of Adult Literacy (NCES 2006–483</a:t>
            </a:r>
            <a:r>
              <a:rPr lang="en-US" sz="1200" dirty="0" smtClean="0"/>
              <a:t>). U.S. Department of education. Washington</a:t>
            </a:r>
            <a:r>
              <a:rPr lang="en-US" sz="1200" dirty="0"/>
              <a:t>, DC: National Center for </a:t>
            </a:r>
            <a:r>
              <a:rPr lang="en-US" sz="1200" dirty="0" smtClean="0"/>
              <a:t>Education Statistics</a:t>
            </a:r>
            <a:r>
              <a:rPr lang="en-US" sz="1200" dirty="0"/>
              <a:t>.</a:t>
            </a:r>
            <a:endParaRPr lang="en-US" sz="1000" dirty="0" smtClean="0"/>
          </a:p>
          <a:p>
            <a:r>
              <a:rPr lang="en-US" dirty="0" smtClean="0"/>
              <a:t>Only </a:t>
            </a:r>
            <a:r>
              <a:rPr lang="en-US" b="1" dirty="0">
                <a:solidFill>
                  <a:srgbClr val="C00000"/>
                </a:solidFill>
                <a:effectLst>
                  <a:outerShdw blurRad="38100" dist="38100" dir="2700000" algn="tl">
                    <a:srgbClr val="000000">
                      <a:alpha val="43137"/>
                    </a:srgbClr>
                  </a:outerShdw>
                </a:effectLst>
              </a:rPr>
              <a:t>12% </a:t>
            </a:r>
            <a:r>
              <a:rPr lang="en-US" dirty="0"/>
              <a:t>of literate Americans are proficient in understanding health </a:t>
            </a:r>
            <a:r>
              <a:rPr lang="en-US" dirty="0" smtClean="0"/>
              <a:t>information</a:t>
            </a:r>
          </a:p>
          <a:p>
            <a:pPr marL="109537" indent="0">
              <a:buNone/>
            </a:pPr>
            <a:r>
              <a:rPr lang="en-US" sz="1200" dirty="0" smtClean="0"/>
              <a:t>Minnesota Partnership for Health Literacy </a:t>
            </a:r>
            <a:endParaRPr lang="en-US" sz="1200" dirty="0"/>
          </a:p>
        </p:txBody>
      </p:sp>
      <p:sp>
        <p:nvSpPr>
          <p:cNvPr id="4" name="Slide Number Placeholder 3"/>
          <p:cNvSpPr>
            <a:spLocks noGrp="1"/>
          </p:cNvSpPr>
          <p:nvPr>
            <p:ph type="sldNum" sz="quarter" idx="12"/>
          </p:nvPr>
        </p:nvSpPr>
        <p:spPr/>
        <p:txBody>
          <a:bodyPr/>
          <a:lstStyle/>
          <a:p>
            <a:pPr>
              <a:defRPr/>
            </a:pPr>
            <a:fld id="{3FC0E9EB-A7E9-45A5-ACD3-6140C2C266C1}" type="slidenum">
              <a:rPr lang="en-US" smtClean="0">
                <a:solidFill>
                  <a:prstClr val="black"/>
                </a:solidFill>
              </a:rPr>
              <a:pPr>
                <a:defRPr/>
              </a:pPr>
              <a:t>15</a:t>
            </a:fld>
            <a:endParaRPr lang="en-US" sz="1200" dirty="0">
              <a:solidFill>
                <a:srgbClr val="464646"/>
              </a:solidFill>
            </a:endParaRPr>
          </a:p>
        </p:txBody>
      </p:sp>
      <p:pic>
        <p:nvPicPr>
          <p:cNvPr id="5" name="Picture 4" title="Doctor and pati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7200" y="2057400"/>
            <a:ext cx="203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6466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cap="small" dirty="0" smtClean="0"/>
              <a:t/>
            </a:r>
            <a:br>
              <a:rPr lang="en-US" sz="3600" cap="small" dirty="0" smtClean="0"/>
            </a:br>
            <a:r>
              <a:rPr lang="en-US" sz="3600" cap="small" dirty="0">
                <a:solidFill>
                  <a:srgbClr val="1F497D"/>
                </a:solidFill>
              </a:rPr>
              <a:t>Health </a:t>
            </a:r>
            <a:r>
              <a:rPr lang="en-US" sz="3600" cap="small" dirty="0" smtClean="0">
                <a:solidFill>
                  <a:srgbClr val="1F497D"/>
                </a:solidFill>
              </a:rPr>
              <a:t>Literacy: </a:t>
            </a:r>
            <a:r>
              <a:rPr lang="en-US" sz="3600" cap="small" dirty="0">
                <a:solidFill>
                  <a:srgbClr val="C00000"/>
                </a:solidFill>
              </a:rPr>
              <a:t/>
            </a:r>
            <a:br>
              <a:rPr lang="en-US" sz="3600" cap="small" dirty="0">
                <a:solidFill>
                  <a:srgbClr val="C00000"/>
                </a:solidFill>
              </a:rPr>
            </a:br>
            <a:r>
              <a:rPr lang="en-US" sz="3600" cap="small" dirty="0" smtClean="0"/>
              <a:t>Universal Communication Principles</a:t>
            </a:r>
            <a:endParaRPr lang="en-US" sz="3600" cap="small" dirty="0">
              <a:solidFill>
                <a:srgbClr val="C00000"/>
              </a:solidFill>
            </a:endParaRPr>
          </a:p>
        </p:txBody>
      </p:sp>
      <p:sp>
        <p:nvSpPr>
          <p:cNvPr id="4" name="Slide Number Placeholder 3"/>
          <p:cNvSpPr>
            <a:spLocks noGrp="1"/>
          </p:cNvSpPr>
          <p:nvPr>
            <p:ph type="sldNum" sz="quarter" idx="12"/>
          </p:nvPr>
        </p:nvSpPr>
        <p:spPr/>
        <p:txBody>
          <a:bodyPr/>
          <a:lstStyle/>
          <a:p>
            <a:pPr>
              <a:defRPr/>
            </a:pPr>
            <a:fld id="{3FC0E9EB-A7E9-45A5-ACD3-6140C2C266C1}" type="slidenum">
              <a:rPr lang="en-US" smtClean="0">
                <a:solidFill>
                  <a:prstClr val="black"/>
                </a:solidFill>
              </a:rPr>
              <a:pPr>
                <a:defRPr/>
              </a:pPr>
              <a:t>16</a:t>
            </a:fld>
            <a:endParaRPr lang="en-US" sz="1200" dirty="0">
              <a:solidFill>
                <a:srgbClr val="464646"/>
              </a:solidFill>
            </a:endParaRPr>
          </a:p>
        </p:txBody>
      </p:sp>
      <p:sp>
        <p:nvSpPr>
          <p:cNvPr id="2" name="Content Placeholder 1"/>
          <p:cNvSpPr>
            <a:spLocks noGrp="1"/>
          </p:cNvSpPr>
          <p:nvPr>
            <p:ph idx="4294967295"/>
          </p:nvPr>
        </p:nvSpPr>
        <p:spPr>
          <a:xfrm>
            <a:off x="4306528" y="1752600"/>
            <a:ext cx="4837471" cy="4267200"/>
          </a:xfrm>
        </p:spPr>
        <p:txBody>
          <a:bodyPr/>
          <a:lstStyle/>
          <a:p>
            <a:pPr>
              <a:spcBef>
                <a:spcPts val="600"/>
              </a:spcBef>
              <a:spcAft>
                <a:spcPts val="600"/>
              </a:spcAft>
            </a:pPr>
            <a:r>
              <a:rPr lang="en-US" sz="2400" dirty="0" smtClean="0"/>
              <a:t>Everyone benefits from clear information</a:t>
            </a:r>
          </a:p>
          <a:p>
            <a:pPr>
              <a:spcBef>
                <a:spcPts val="600"/>
              </a:spcBef>
              <a:spcAft>
                <a:spcPts val="600"/>
              </a:spcAft>
            </a:pPr>
            <a:r>
              <a:rPr lang="en-US" sz="2400" dirty="0" smtClean="0"/>
              <a:t>Many patients are at risk for misunderstanding but it is difficult to identify them</a:t>
            </a:r>
          </a:p>
          <a:p>
            <a:pPr>
              <a:spcBef>
                <a:spcPts val="600"/>
              </a:spcBef>
              <a:spcAft>
                <a:spcPts val="600"/>
              </a:spcAft>
            </a:pPr>
            <a:r>
              <a:rPr lang="en-US" sz="2400" dirty="0" smtClean="0"/>
              <a:t>Knowing the patient’s level of education does not ensure patient understanding</a:t>
            </a:r>
          </a:p>
          <a:p>
            <a:pPr>
              <a:spcBef>
                <a:spcPts val="600"/>
              </a:spcBef>
              <a:spcAft>
                <a:spcPts val="600"/>
              </a:spcAft>
            </a:pPr>
            <a:r>
              <a:rPr lang="en-US" sz="2400" b="1" cap="small" dirty="0" smtClean="0">
                <a:solidFill>
                  <a:srgbClr val="C00000"/>
                </a:solidFill>
                <a:effectLst>
                  <a:outerShdw blurRad="38100" dist="38100" dir="2700000" algn="tl">
                    <a:srgbClr val="000000">
                      <a:alpha val="43137"/>
                    </a:srgbClr>
                  </a:outerShdw>
                </a:effectLst>
              </a:rPr>
              <a:t>Use</a:t>
            </a:r>
            <a:r>
              <a:rPr lang="en-US" sz="2400" cap="small" dirty="0" smtClean="0"/>
              <a:t> </a:t>
            </a:r>
            <a:r>
              <a:rPr lang="en-US" sz="2400" b="1" cap="small" dirty="0" smtClean="0">
                <a:solidFill>
                  <a:srgbClr val="C00000"/>
                </a:solidFill>
                <a:effectLst>
                  <a:outerShdw blurRad="38100" dist="38100" dir="2700000" algn="tl">
                    <a:srgbClr val="000000">
                      <a:alpha val="43137"/>
                    </a:srgbClr>
                  </a:outerShdw>
                </a:effectLst>
              </a:rPr>
              <a:t>plain language!</a:t>
            </a:r>
            <a:endParaRPr lang="en-US" sz="2400" b="1" cap="small" dirty="0">
              <a:solidFill>
                <a:srgbClr val="C00000"/>
              </a:solidFill>
              <a:effectLst>
                <a:outerShdw blurRad="38100" dist="38100" dir="2700000" algn="tl">
                  <a:srgbClr val="000000">
                    <a:alpha val="43137"/>
                  </a:srgbClr>
                </a:outerShdw>
              </a:effectLst>
            </a:endParaRPr>
          </a:p>
        </p:txBody>
      </p:sp>
      <p:pic>
        <p:nvPicPr>
          <p:cNvPr id="5" name="Picture 4" title="Communication speech bubble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4858" y="2286000"/>
            <a:ext cx="4188542" cy="2438400"/>
          </a:xfrm>
          <a:prstGeom prst="rect">
            <a:avLst/>
          </a:prstGeom>
        </p:spPr>
      </p:pic>
      <p:sp>
        <p:nvSpPr>
          <p:cNvPr id="7" name="TextBox 6" descr="This is what I heard" title="Text box"/>
          <p:cNvSpPr txBox="1"/>
          <p:nvPr/>
        </p:nvSpPr>
        <p:spPr>
          <a:xfrm>
            <a:off x="685800" y="2667000"/>
            <a:ext cx="1246239" cy="830997"/>
          </a:xfrm>
          <a:prstGeom prst="rect">
            <a:avLst/>
          </a:prstGeom>
          <a:noFill/>
        </p:spPr>
        <p:txBody>
          <a:bodyPr wrap="square" rtlCol="0">
            <a:spAutoFit/>
          </a:bodyPr>
          <a:lstStyle/>
          <a:p>
            <a:pPr algn="ctr"/>
            <a:r>
              <a:rPr lang="en-US" sz="1600" b="1" dirty="0" smtClean="0"/>
              <a:t>“This is what I </a:t>
            </a:r>
            <a:r>
              <a:rPr lang="en-US" sz="1600" b="1" dirty="0" smtClean="0">
                <a:solidFill>
                  <a:schemeClr val="accent1">
                    <a:lumMod val="75000"/>
                  </a:schemeClr>
                </a:solidFill>
              </a:rPr>
              <a:t>HEARD</a:t>
            </a:r>
            <a:r>
              <a:rPr lang="en-US" sz="1600" b="1" dirty="0" smtClean="0"/>
              <a:t>.”</a:t>
            </a:r>
            <a:endParaRPr lang="en-US" sz="1600" b="1" dirty="0"/>
          </a:p>
        </p:txBody>
      </p:sp>
      <p:sp>
        <p:nvSpPr>
          <p:cNvPr id="8" name="TextBox 7" descr="This is what I meant" title="Text box"/>
          <p:cNvSpPr txBox="1"/>
          <p:nvPr/>
        </p:nvSpPr>
        <p:spPr>
          <a:xfrm>
            <a:off x="2590800" y="2666999"/>
            <a:ext cx="1246239" cy="830997"/>
          </a:xfrm>
          <a:prstGeom prst="rect">
            <a:avLst/>
          </a:prstGeom>
          <a:noFill/>
        </p:spPr>
        <p:txBody>
          <a:bodyPr wrap="square" rtlCol="0">
            <a:spAutoFit/>
          </a:bodyPr>
          <a:lstStyle/>
          <a:p>
            <a:pPr algn="ctr"/>
            <a:r>
              <a:rPr lang="en-US" sz="1600" b="1" dirty="0" smtClean="0"/>
              <a:t>“This is what I </a:t>
            </a:r>
            <a:r>
              <a:rPr lang="en-US" sz="1600" b="1" dirty="0" smtClean="0">
                <a:solidFill>
                  <a:srgbClr val="C00000"/>
                </a:solidFill>
              </a:rPr>
              <a:t>MEANT</a:t>
            </a:r>
            <a:r>
              <a:rPr lang="en-US" sz="1600" b="1" dirty="0" smtClean="0"/>
              <a:t>.”</a:t>
            </a:r>
            <a:endParaRPr lang="en-US" sz="1600" b="1" dirty="0"/>
          </a:p>
        </p:txBody>
      </p:sp>
    </p:spTree>
    <p:extLst>
      <p:ext uri="{BB962C8B-B14F-4D97-AF65-F5344CB8AC3E}">
        <p14:creationId xmlns:p14="http://schemas.microsoft.com/office/powerpoint/2010/main" val="4125965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Discussion</a:t>
            </a:r>
            <a:endParaRPr lang="en-US" dirty="0"/>
          </a:p>
        </p:txBody>
      </p:sp>
      <p:sp>
        <p:nvSpPr>
          <p:cNvPr id="2" name="Slide Number Placeholder 1"/>
          <p:cNvSpPr>
            <a:spLocks noGrp="1"/>
          </p:cNvSpPr>
          <p:nvPr>
            <p:ph type="sldNum" sz="quarter" idx="12"/>
          </p:nvPr>
        </p:nvSpPr>
        <p:spPr/>
        <p:txBody>
          <a:bodyPr/>
          <a:lstStyle/>
          <a:p>
            <a:fld id="{1AE05731-C83E-40F8-A426-03F720FF7419}" type="slidenum">
              <a:rPr lang="en-US" smtClean="0"/>
              <a:pPr/>
              <a:t>17</a:t>
            </a:fld>
            <a:endParaRPr lang="en-US" dirty="0"/>
          </a:p>
        </p:txBody>
      </p:sp>
      <p:sp>
        <p:nvSpPr>
          <p:cNvPr id="3" name="Content Placeholder 2"/>
          <p:cNvSpPr txBox="1">
            <a:spLocks/>
          </p:cNvSpPr>
          <p:nvPr/>
        </p:nvSpPr>
        <p:spPr bwMode="auto">
          <a:xfrm>
            <a:off x="4391890" y="1818480"/>
            <a:ext cx="4447310" cy="251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8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4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0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8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spcBef>
                <a:spcPts val="600"/>
              </a:spcBef>
              <a:spcAft>
                <a:spcPts val="600"/>
              </a:spcAft>
            </a:pPr>
            <a:r>
              <a:rPr lang="en-US" sz="2700" dirty="0" smtClean="0"/>
              <a:t>As healthcare professionals, why should we be concerned about health literacy?</a:t>
            </a:r>
            <a:endParaRPr lang="en-US" sz="2700" dirty="0"/>
          </a:p>
        </p:txBody>
      </p:sp>
      <p:pic>
        <p:nvPicPr>
          <p:cNvPr id="5" name="Picture 4" descr="Man and question mark figure" title="Question Mar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371600"/>
            <a:ext cx="3733800" cy="3733800"/>
          </a:xfrm>
          <a:prstGeom prst="rect">
            <a:avLst/>
          </a:prstGeom>
        </p:spPr>
      </p:pic>
    </p:spTree>
    <p:extLst>
      <p:ext uri="{BB962C8B-B14F-4D97-AF65-F5344CB8AC3E}">
        <p14:creationId xmlns:p14="http://schemas.microsoft.com/office/powerpoint/2010/main" val="28530224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cap="small" dirty="0" smtClean="0">
                <a:solidFill>
                  <a:schemeClr val="bg2">
                    <a:lumMod val="25000"/>
                  </a:schemeClr>
                </a:solidFill>
              </a:rPr>
              <a:t>Objective 3</a:t>
            </a:r>
            <a:endParaRPr lang="en-US" cap="small" dirty="0">
              <a:solidFill>
                <a:schemeClr val="bg2">
                  <a:lumMod val="25000"/>
                </a:schemeClr>
              </a:solidFill>
            </a:endParaRPr>
          </a:p>
        </p:txBody>
      </p:sp>
      <p:sp>
        <p:nvSpPr>
          <p:cNvPr id="8" name="Subtitle 7"/>
          <p:cNvSpPr>
            <a:spLocks noGrp="1"/>
          </p:cNvSpPr>
          <p:nvPr>
            <p:ph type="body" idx="1"/>
          </p:nvPr>
        </p:nvSpPr>
        <p:spPr>
          <a:xfrm>
            <a:off x="3657600" y="2819400"/>
            <a:ext cx="4114800" cy="804862"/>
          </a:xfrm>
        </p:spPr>
        <p:txBody>
          <a:bodyPr>
            <a:noAutofit/>
          </a:bodyPr>
          <a:lstStyle/>
          <a:p>
            <a:pPr>
              <a:spcBef>
                <a:spcPts val="600"/>
              </a:spcBef>
              <a:spcAft>
                <a:spcPts val="600"/>
              </a:spcAft>
            </a:pPr>
            <a:r>
              <a:rPr lang="en-US" sz="2800" dirty="0" smtClean="0">
                <a:solidFill>
                  <a:schemeClr val="tx1"/>
                </a:solidFill>
              </a:rPr>
              <a:t>Demonstrate the use of plain language</a:t>
            </a:r>
            <a:endParaRPr lang="en-US" sz="2800" dirty="0">
              <a:solidFill>
                <a:schemeClr val="tx1"/>
              </a:solidFill>
            </a:endParaRPr>
          </a:p>
        </p:txBody>
      </p:sp>
      <p:sp>
        <p:nvSpPr>
          <p:cNvPr id="4" name="Slide Number Placeholder 3"/>
          <p:cNvSpPr>
            <a:spLocks noGrp="1"/>
          </p:cNvSpPr>
          <p:nvPr>
            <p:ph type="sldNum" sz="quarter" idx="12"/>
          </p:nvPr>
        </p:nvSpPr>
        <p:spPr/>
        <p:txBody>
          <a:bodyPr/>
          <a:lstStyle/>
          <a:p>
            <a:pPr>
              <a:defRPr/>
            </a:pPr>
            <a:fld id="{3FC0E9EB-A7E9-45A5-ACD3-6140C2C266C1}" type="slidenum">
              <a:rPr lang="en-US" smtClean="0"/>
              <a:pPr>
                <a:defRPr/>
              </a:pPr>
              <a:t>18</a:t>
            </a:fld>
            <a:endParaRPr lang="en-US" sz="1200" dirty="0">
              <a:solidFill>
                <a:schemeClr val="tx2"/>
              </a:solidFill>
            </a:endParaRPr>
          </a:p>
        </p:txBody>
      </p:sp>
      <p:sp>
        <p:nvSpPr>
          <p:cNvPr id="5" name="Rectangle 4"/>
          <p:cNvSpPr/>
          <p:nvPr/>
        </p:nvSpPr>
        <p:spPr>
          <a:xfrm>
            <a:off x="331839" y="685800"/>
            <a:ext cx="4301049" cy="769441"/>
          </a:xfrm>
          <a:prstGeom prst="rect">
            <a:avLst/>
          </a:prstGeom>
        </p:spPr>
        <p:txBody>
          <a:bodyPr wrap="none">
            <a:spAutoFit/>
          </a:bodyPr>
          <a:lstStyle/>
          <a:p>
            <a:r>
              <a:rPr lang="en-US" sz="4400" b="1" cap="small" dirty="0">
                <a:solidFill>
                  <a:srgbClr val="1F497D"/>
                </a:solidFill>
                <a:latin typeface="Calibri"/>
                <a:ea typeface="+mj-ea"/>
                <a:cs typeface="+mj-cs"/>
              </a:rPr>
              <a:t>Part 1: The Basics </a:t>
            </a:r>
            <a:endParaRPr lang="en-US" dirty="0"/>
          </a:p>
        </p:txBody>
      </p:sp>
    </p:spTree>
    <p:extLst>
      <p:ext uri="{BB962C8B-B14F-4D97-AF65-F5344CB8AC3E}">
        <p14:creationId xmlns:p14="http://schemas.microsoft.com/office/powerpoint/2010/main" val="731746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cap="small" dirty="0" smtClean="0"/>
              <a:t>Plain Language</a:t>
            </a:r>
            <a:endParaRPr lang="en-US" cap="small" dirty="0"/>
          </a:p>
        </p:txBody>
      </p:sp>
      <p:sp>
        <p:nvSpPr>
          <p:cNvPr id="2" name="Content Placeholder 1"/>
          <p:cNvSpPr>
            <a:spLocks noGrp="1"/>
          </p:cNvSpPr>
          <p:nvPr>
            <p:ph idx="1"/>
          </p:nvPr>
        </p:nvSpPr>
        <p:spPr>
          <a:xfrm>
            <a:off x="457200" y="1600200"/>
            <a:ext cx="5410200" cy="4525963"/>
          </a:xfrm>
        </p:spPr>
        <p:txBody>
          <a:bodyPr/>
          <a:lstStyle/>
          <a:p>
            <a:pPr>
              <a:spcBef>
                <a:spcPts val="600"/>
              </a:spcBef>
              <a:spcAft>
                <a:spcPts val="600"/>
              </a:spcAft>
            </a:pPr>
            <a:r>
              <a:rPr lang="en-US" sz="2400" dirty="0" smtClean="0"/>
              <a:t>A way </a:t>
            </a:r>
            <a:r>
              <a:rPr lang="en-US" sz="2400" dirty="0"/>
              <a:t>of communicating that everyone in your audience can easily </a:t>
            </a:r>
            <a:r>
              <a:rPr lang="en-US" sz="2400" dirty="0" smtClean="0"/>
              <a:t>understand</a:t>
            </a:r>
          </a:p>
          <a:p>
            <a:pPr>
              <a:spcBef>
                <a:spcPts val="600"/>
              </a:spcBef>
              <a:spcAft>
                <a:spcPts val="600"/>
              </a:spcAft>
            </a:pPr>
            <a:r>
              <a:rPr lang="en-US" sz="2400" dirty="0" smtClean="0"/>
              <a:t>Relevant </a:t>
            </a:r>
            <a:r>
              <a:rPr lang="en-US" sz="2400" dirty="0"/>
              <a:t>to the </a:t>
            </a:r>
            <a:r>
              <a:rPr lang="en-US" sz="2400" dirty="0" smtClean="0"/>
              <a:t>reader/listener</a:t>
            </a:r>
          </a:p>
          <a:p>
            <a:pPr>
              <a:spcBef>
                <a:spcPts val="600"/>
              </a:spcBef>
              <a:spcAft>
                <a:spcPts val="600"/>
              </a:spcAft>
            </a:pPr>
            <a:r>
              <a:rPr lang="en-US" sz="2400" dirty="0" smtClean="0"/>
              <a:t>Clear </a:t>
            </a:r>
            <a:r>
              <a:rPr lang="en-US" sz="2400" dirty="0"/>
              <a:t>and concise</a:t>
            </a:r>
          </a:p>
          <a:p>
            <a:pPr>
              <a:spcBef>
                <a:spcPts val="600"/>
              </a:spcBef>
              <a:spcAft>
                <a:spcPts val="600"/>
              </a:spcAft>
            </a:pPr>
            <a:r>
              <a:rPr lang="en-US" sz="2400" dirty="0" smtClean="0"/>
              <a:t>Easy </a:t>
            </a:r>
            <a:r>
              <a:rPr lang="en-US" sz="2400" dirty="0"/>
              <a:t>to follow</a:t>
            </a:r>
          </a:p>
          <a:p>
            <a:pPr>
              <a:spcBef>
                <a:spcPts val="600"/>
              </a:spcBef>
              <a:spcAft>
                <a:spcPts val="600"/>
              </a:spcAft>
            </a:pPr>
            <a:r>
              <a:rPr lang="en-US" sz="2400" dirty="0" smtClean="0"/>
              <a:t>Conversational </a:t>
            </a:r>
            <a:r>
              <a:rPr lang="en-US" sz="2400" dirty="0"/>
              <a:t>and direct</a:t>
            </a:r>
          </a:p>
          <a:p>
            <a:pPr>
              <a:spcBef>
                <a:spcPts val="600"/>
              </a:spcBef>
              <a:spcAft>
                <a:spcPts val="600"/>
              </a:spcAft>
            </a:pPr>
            <a:r>
              <a:rPr lang="en-US" sz="2400" dirty="0" smtClean="0"/>
              <a:t>Designed </a:t>
            </a:r>
            <a:r>
              <a:rPr lang="en-US" sz="2400" dirty="0"/>
              <a:t>to be inviting and help </a:t>
            </a:r>
            <a:r>
              <a:rPr lang="en-US" sz="2400" dirty="0" smtClean="0"/>
              <a:t>                  readers </a:t>
            </a:r>
            <a:r>
              <a:rPr lang="en-US" sz="2400" dirty="0"/>
              <a:t>find important information</a:t>
            </a:r>
          </a:p>
          <a:p>
            <a:pPr marL="365125" lvl="1" indent="0">
              <a:buNone/>
            </a:pPr>
            <a:r>
              <a:rPr lang="en-US" sz="1200" dirty="0" smtClean="0"/>
              <a:t>Plain Language Association International.</a:t>
            </a:r>
          </a:p>
          <a:p>
            <a:pPr marL="365125" lvl="1" indent="0">
              <a:spcBef>
                <a:spcPts val="0"/>
              </a:spcBef>
              <a:buNone/>
            </a:pPr>
            <a:r>
              <a:rPr lang="en-US" sz="1200" dirty="0">
                <a:hlinkClick r:id="rId3" tooltip="http://plainlanguagenetwork.org/index.html "/>
              </a:rPr>
              <a:t>http://</a:t>
            </a:r>
            <a:r>
              <a:rPr lang="en-US" sz="1200" dirty="0" smtClean="0">
                <a:hlinkClick r:id="rId3" tooltip="http://plainlanguagenetwork.org/index.html "/>
              </a:rPr>
              <a:t>plainlanguagenetwork.org/index.html </a:t>
            </a:r>
            <a:endParaRPr lang="en-US" sz="1200" dirty="0" smtClean="0"/>
          </a:p>
        </p:txBody>
      </p:sp>
      <p:sp>
        <p:nvSpPr>
          <p:cNvPr id="4" name="Slide Number Placeholder 3"/>
          <p:cNvSpPr>
            <a:spLocks noGrp="1"/>
          </p:cNvSpPr>
          <p:nvPr>
            <p:ph type="sldNum" sz="quarter" idx="12"/>
          </p:nvPr>
        </p:nvSpPr>
        <p:spPr/>
        <p:txBody>
          <a:bodyPr/>
          <a:lstStyle/>
          <a:p>
            <a:pPr>
              <a:defRPr/>
            </a:pPr>
            <a:fld id="{3FC0E9EB-A7E9-45A5-ACD3-6140C2C266C1}" type="slidenum">
              <a:rPr lang="en-US" smtClean="0">
                <a:solidFill>
                  <a:prstClr val="black"/>
                </a:solidFill>
              </a:rPr>
              <a:pPr>
                <a:defRPr/>
              </a:pPr>
              <a:t>19</a:t>
            </a:fld>
            <a:endParaRPr lang="en-US" sz="1200" dirty="0">
              <a:solidFill>
                <a:srgbClr val="464646"/>
              </a:solidFill>
            </a:endParaRPr>
          </a:p>
        </p:txBody>
      </p:sp>
      <p:pic>
        <p:nvPicPr>
          <p:cNvPr id="6" name="Picture 5" title="Patient and docto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400" y="2362200"/>
            <a:ext cx="2882938"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7019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cap="small" dirty="0" smtClean="0"/>
              <a:t>Part 1: The Basics - Objectives</a:t>
            </a:r>
            <a:endParaRPr lang="en-US" sz="3600" i="1" dirty="0">
              <a:solidFill>
                <a:schemeClr val="bg2">
                  <a:lumMod val="25000"/>
                </a:schemeClr>
              </a:solidFill>
            </a:endParaRPr>
          </a:p>
        </p:txBody>
      </p:sp>
      <p:sp>
        <p:nvSpPr>
          <p:cNvPr id="2" name="Content Placeholder 1"/>
          <p:cNvSpPr>
            <a:spLocks noGrp="1"/>
          </p:cNvSpPr>
          <p:nvPr>
            <p:ph idx="1"/>
          </p:nvPr>
        </p:nvSpPr>
        <p:spPr/>
        <p:txBody>
          <a:bodyPr>
            <a:normAutofit/>
          </a:bodyPr>
          <a:lstStyle/>
          <a:p>
            <a:pPr marL="457200" indent="-457200">
              <a:spcBef>
                <a:spcPts val="600"/>
              </a:spcBef>
              <a:spcAft>
                <a:spcPts val="600"/>
              </a:spcAft>
              <a:buFont typeface="+mj-lt"/>
              <a:buAutoNum type="arabicPeriod"/>
            </a:pPr>
            <a:r>
              <a:rPr lang="en-US" sz="2800" dirty="0" smtClean="0"/>
              <a:t>Explain the importance of patient activation</a:t>
            </a:r>
          </a:p>
          <a:p>
            <a:pPr marL="457200" indent="-457200">
              <a:spcBef>
                <a:spcPts val="600"/>
              </a:spcBef>
              <a:spcAft>
                <a:spcPts val="600"/>
              </a:spcAft>
              <a:buFont typeface="+mj-lt"/>
              <a:buAutoNum type="arabicPeriod"/>
            </a:pPr>
            <a:r>
              <a:rPr lang="en-US" sz="2800" dirty="0" smtClean="0"/>
              <a:t>Describe health literacy</a:t>
            </a:r>
            <a:endParaRPr lang="en-US" sz="2800" dirty="0"/>
          </a:p>
          <a:p>
            <a:pPr marL="457200" indent="-457200">
              <a:spcBef>
                <a:spcPts val="600"/>
              </a:spcBef>
              <a:spcAft>
                <a:spcPts val="600"/>
              </a:spcAft>
              <a:buFont typeface="+mj-lt"/>
              <a:buAutoNum type="arabicPeriod"/>
            </a:pPr>
            <a:r>
              <a:rPr lang="en-US" sz="2800" dirty="0" smtClean="0"/>
              <a:t>Demonstrate the use of plain language</a:t>
            </a:r>
          </a:p>
          <a:p>
            <a:pPr marL="109537" indent="0">
              <a:buNone/>
            </a:pPr>
            <a:endParaRPr lang="en-US" sz="1200" dirty="0" smtClean="0"/>
          </a:p>
        </p:txBody>
      </p:sp>
      <p:sp>
        <p:nvSpPr>
          <p:cNvPr id="4" name="Slide Number Placeholder 3"/>
          <p:cNvSpPr>
            <a:spLocks noGrp="1"/>
          </p:cNvSpPr>
          <p:nvPr>
            <p:ph type="sldNum" sz="quarter" idx="12"/>
          </p:nvPr>
        </p:nvSpPr>
        <p:spPr/>
        <p:txBody>
          <a:bodyPr/>
          <a:lstStyle/>
          <a:p>
            <a:pPr>
              <a:defRPr/>
            </a:pPr>
            <a:fld id="{3FC0E9EB-A7E9-45A5-ACD3-6140C2C266C1}" type="slidenum">
              <a:rPr lang="en-US" smtClean="0"/>
              <a:pPr>
                <a:defRPr/>
              </a:pPr>
              <a:t>2</a:t>
            </a:fld>
            <a:endParaRPr lang="en-US" sz="1200" dirty="0">
              <a:solidFill>
                <a:schemeClr val="tx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cap="small" dirty="0" smtClean="0"/>
              <a:t>Keep It Simple for Safety</a:t>
            </a:r>
            <a:endParaRPr lang="en-US" cap="small" dirty="0"/>
          </a:p>
        </p:txBody>
      </p:sp>
      <p:sp>
        <p:nvSpPr>
          <p:cNvPr id="4" name="Slide Number Placeholder 3"/>
          <p:cNvSpPr>
            <a:spLocks noGrp="1"/>
          </p:cNvSpPr>
          <p:nvPr>
            <p:ph type="sldNum" sz="quarter" idx="12"/>
          </p:nvPr>
        </p:nvSpPr>
        <p:spPr/>
        <p:txBody>
          <a:bodyPr/>
          <a:lstStyle/>
          <a:p>
            <a:pPr>
              <a:defRPr/>
            </a:pPr>
            <a:fld id="{3FC0E9EB-A7E9-45A5-ACD3-6140C2C266C1}" type="slidenum">
              <a:rPr lang="en-US" smtClean="0">
                <a:solidFill>
                  <a:prstClr val="black"/>
                </a:solidFill>
              </a:rPr>
              <a:pPr>
                <a:defRPr/>
              </a:pPr>
              <a:t>20</a:t>
            </a:fld>
            <a:endParaRPr lang="en-US" sz="1200" dirty="0">
              <a:solidFill>
                <a:srgbClr val="464646"/>
              </a:solidFill>
            </a:endParaRPr>
          </a:p>
        </p:txBody>
      </p:sp>
      <p:pic>
        <p:nvPicPr>
          <p:cNvPr id="3074" name="Picture 2" descr="Doctor and patient video" title="Doctor and patient video">
            <a:hlinkClick r:id="rId3" action="ppaction://hlinkfile"/>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274466" y="1304129"/>
            <a:ext cx="6650832" cy="4343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Rectangle 1" descr="Keep it simple for safety video link" title="Keep it simple for safety video link"/>
          <p:cNvSpPr/>
          <p:nvPr/>
        </p:nvSpPr>
        <p:spPr>
          <a:xfrm>
            <a:off x="1932882" y="5836978"/>
            <a:ext cx="5334000" cy="338554"/>
          </a:xfrm>
          <a:prstGeom prst="rect">
            <a:avLst/>
          </a:prstGeom>
        </p:spPr>
        <p:txBody>
          <a:bodyPr wrap="square">
            <a:spAutoFit/>
          </a:bodyPr>
          <a:lstStyle/>
          <a:p>
            <a:pPr algn="ctr"/>
            <a:r>
              <a:rPr lang="en-US" sz="1600" dirty="0">
                <a:latin typeface="+mj-lt"/>
                <a:hlinkClick r:id="rId5" tooltip="http://www.youtube.com/watch?v=XiBZjpy3ibs "/>
              </a:rPr>
              <a:t>http://</a:t>
            </a:r>
            <a:r>
              <a:rPr lang="en-US" sz="1600" dirty="0" smtClean="0">
                <a:latin typeface="+mj-lt"/>
                <a:hlinkClick r:id="rId5" tooltip="http://www.youtube.com/watch?v=XiBZjpy3ibs "/>
              </a:rPr>
              <a:t>www.youtube.com/watch?v=XiBZjpy3ibs </a:t>
            </a:r>
            <a:endParaRPr lang="en-US" sz="1600" dirty="0">
              <a:latin typeface="+mj-lt"/>
            </a:endParaRPr>
          </a:p>
        </p:txBody>
      </p:sp>
    </p:spTree>
    <p:extLst>
      <p:ext uri="{BB962C8B-B14F-4D97-AF65-F5344CB8AC3E}">
        <p14:creationId xmlns:p14="http://schemas.microsoft.com/office/powerpoint/2010/main" val="10913906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cap="small" dirty="0" smtClean="0"/>
              <a:t>Practice: Plain </a:t>
            </a:r>
            <a:r>
              <a:rPr lang="en-US" cap="small" dirty="0"/>
              <a:t>Language</a:t>
            </a:r>
            <a:endParaRPr lang="en-US" i="1" cap="small" dirty="0"/>
          </a:p>
        </p:txBody>
      </p:sp>
      <p:sp>
        <p:nvSpPr>
          <p:cNvPr id="4" name="Slide Number Placeholder 3"/>
          <p:cNvSpPr>
            <a:spLocks noGrp="1"/>
          </p:cNvSpPr>
          <p:nvPr>
            <p:ph type="sldNum" sz="quarter" idx="12"/>
          </p:nvPr>
        </p:nvSpPr>
        <p:spPr/>
        <p:txBody>
          <a:bodyPr/>
          <a:lstStyle/>
          <a:p>
            <a:pPr>
              <a:defRPr/>
            </a:pPr>
            <a:fld id="{3FC0E9EB-A7E9-45A5-ACD3-6140C2C266C1}" type="slidenum">
              <a:rPr lang="en-US" smtClean="0"/>
              <a:pPr>
                <a:defRPr/>
              </a:pPr>
              <a:t>21</a:t>
            </a:fld>
            <a:endParaRPr lang="en-US" sz="1200" dirty="0">
              <a:solidFill>
                <a:schemeClr val="tx2"/>
              </a:solidFill>
            </a:endParaRPr>
          </a:p>
        </p:txBody>
      </p:sp>
      <p:sp>
        <p:nvSpPr>
          <p:cNvPr id="2" name="Content Placeholder 1"/>
          <p:cNvSpPr>
            <a:spLocks noGrp="1"/>
          </p:cNvSpPr>
          <p:nvPr>
            <p:ph idx="4294967295"/>
          </p:nvPr>
        </p:nvSpPr>
        <p:spPr>
          <a:xfrm>
            <a:off x="4800600" y="1465263"/>
            <a:ext cx="4191000" cy="4711700"/>
          </a:xfrm>
        </p:spPr>
        <p:txBody>
          <a:bodyPr/>
          <a:lstStyle/>
          <a:p>
            <a:pPr marL="109537" indent="0">
              <a:spcBef>
                <a:spcPts val="600"/>
              </a:spcBef>
              <a:spcAft>
                <a:spcPts val="600"/>
              </a:spcAft>
              <a:buNone/>
            </a:pPr>
            <a:endParaRPr lang="en-US" sz="2400" dirty="0"/>
          </a:p>
          <a:p>
            <a:pPr marL="109537" indent="0">
              <a:spcBef>
                <a:spcPts val="600"/>
              </a:spcBef>
              <a:spcAft>
                <a:spcPts val="600"/>
              </a:spcAft>
              <a:buNone/>
            </a:pPr>
            <a:endParaRPr lang="en-US" sz="2400" dirty="0"/>
          </a:p>
          <a:p>
            <a:pPr marL="109537" indent="0">
              <a:spcBef>
                <a:spcPts val="600"/>
              </a:spcBef>
              <a:spcAft>
                <a:spcPts val="600"/>
              </a:spcAft>
              <a:buNone/>
            </a:pPr>
            <a:r>
              <a:rPr lang="en-US" sz="2400" dirty="0" smtClean="0"/>
              <a:t>“</a:t>
            </a:r>
            <a:r>
              <a:rPr lang="en-US" sz="2400" dirty="0"/>
              <a:t>I would like you to meet . . </a:t>
            </a:r>
            <a:r>
              <a:rPr lang="en-US" sz="2400" dirty="0" smtClean="0"/>
              <a:t>.”</a:t>
            </a:r>
            <a:endParaRPr lang="en-US" sz="2400" dirty="0"/>
          </a:p>
          <a:p>
            <a:pPr marL="109537" indent="0">
              <a:spcBef>
                <a:spcPts val="600"/>
              </a:spcBef>
              <a:spcAft>
                <a:spcPts val="600"/>
              </a:spcAft>
              <a:buNone/>
            </a:pPr>
            <a:r>
              <a:rPr lang="en-US" sz="2400" dirty="0" smtClean="0"/>
              <a:t>James, age 78, lives at home with Martha, his wife of 48 years. He was admitted to the hospital with shortness of breath . . . </a:t>
            </a:r>
          </a:p>
        </p:txBody>
      </p:sp>
      <p:pic>
        <p:nvPicPr>
          <p:cNvPr id="1026" name="Picture 2" descr="Elderly man" title="Elderly 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4378037"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87463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cap="small" dirty="0"/>
              <a:t>Practice: Plain Language</a:t>
            </a:r>
            <a:endParaRPr lang="en-US" dirty="0"/>
          </a:p>
        </p:txBody>
      </p:sp>
      <p:sp>
        <p:nvSpPr>
          <p:cNvPr id="7" name="Content Placeholder 6"/>
          <p:cNvSpPr>
            <a:spLocks noGrp="1"/>
          </p:cNvSpPr>
          <p:nvPr>
            <p:ph idx="1"/>
          </p:nvPr>
        </p:nvSpPr>
        <p:spPr/>
        <p:txBody>
          <a:bodyPr/>
          <a:lstStyle/>
          <a:p>
            <a:pPr>
              <a:spcBef>
                <a:spcPts val="600"/>
              </a:spcBef>
              <a:spcAft>
                <a:spcPts val="600"/>
              </a:spcAft>
            </a:pPr>
            <a:r>
              <a:rPr lang="en-US" sz="2800" dirty="0" smtClean="0"/>
              <a:t>Heart failure definition</a:t>
            </a:r>
          </a:p>
          <a:p>
            <a:pPr marL="365125" lvl="1" indent="0">
              <a:spcBef>
                <a:spcPts val="600"/>
              </a:spcBef>
              <a:spcAft>
                <a:spcPts val="600"/>
              </a:spcAft>
              <a:buNone/>
            </a:pPr>
            <a:r>
              <a:rPr lang="en-US" dirty="0" smtClean="0"/>
              <a:t>An </a:t>
            </a:r>
            <a:r>
              <a:rPr lang="en-US" dirty="0"/>
              <a:t>acute or chronic inability of the heart to maintain adequate blood circulation to the peripheral tissues and the lungs</a:t>
            </a:r>
            <a:r>
              <a:rPr lang="en-US" dirty="0" smtClean="0"/>
              <a:t>, usually </a:t>
            </a:r>
            <a:r>
              <a:rPr lang="en-US" dirty="0"/>
              <a:t>characterized by fatigue, edema, and shortness of </a:t>
            </a:r>
            <a:r>
              <a:rPr lang="en-US" dirty="0" smtClean="0"/>
              <a:t>breath. It has </a:t>
            </a:r>
            <a:r>
              <a:rPr lang="en-US" dirty="0"/>
              <a:t>many causes, including coronary artery disease, hypertension, and cardiomyopathy</a:t>
            </a:r>
            <a:r>
              <a:rPr lang="en-US" dirty="0" smtClean="0"/>
              <a:t>. It is also called congestive </a:t>
            </a:r>
            <a:r>
              <a:rPr lang="en-US" dirty="0"/>
              <a:t>heart </a:t>
            </a:r>
            <a:r>
              <a:rPr lang="en-US" dirty="0" smtClean="0"/>
              <a:t>failure.</a:t>
            </a:r>
          </a:p>
          <a:p>
            <a:pPr marL="365125" lvl="1" indent="0">
              <a:spcBef>
                <a:spcPts val="600"/>
              </a:spcBef>
              <a:spcAft>
                <a:spcPts val="600"/>
              </a:spcAft>
              <a:buNone/>
            </a:pPr>
            <a:r>
              <a:rPr lang="en-US" sz="2800" dirty="0" smtClean="0"/>
              <a:t> </a:t>
            </a:r>
            <a:r>
              <a:rPr lang="en-US" sz="1200" dirty="0" smtClean="0"/>
              <a:t>The American Heritage® Science Dictionary Copyright © 2005 by Houghton Mifflin Company. Published by </a:t>
            </a:r>
            <a:r>
              <a:rPr lang="en-US" sz="1200" dirty="0" smtClean="0">
                <a:hlinkClick r:id="rId3"/>
              </a:rPr>
              <a:t>Houghton Mifflin Company</a:t>
            </a:r>
            <a:r>
              <a:rPr lang="en-US" sz="1200" dirty="0" smtClean="0"/>
              <a:t>.</a:t>
            </a:r>
          </a:p>
        </p:txBody>
      </p:sp>
      <p:sp>
        <p:nvSpPr>
          <p:cNvPr id="4" name="Slide Number Placeholder 3"/>
          <p:cNvSpPr>
            <a:spLocks noGrp="1"/>
          </p:cNvSpPr>
          <p:nvPr>
            <p:ph type="sldNum" sz="quarter" idx="12"/>
          </p:nvPr>
        </p:nvSpPr>
        <p:spPr/>
        <p:txBody>
          <a:bodyPr/>
          <a:lstStyle/>
          <a:p>
            <a:pPr>
              <a:defRPr/>
            </a:pPr>
            <a:fld id="{3FC0E9EB-A7E9-45A5-ACD3-6140C2C266C1}" type="slidenum">
              <a:rPr lang="en-US" smtClean="0">
                <a:solidFill>
                  <a:prstClr val="black"/>
                </a:solidFill>
              </a:rPr>
              <a:pPr>
                <a:defRPr/>
              </a:pPr>
              <a:t>22</a:t>
            </a:fld>
            <a:endParaRPr lang="en-US" sz="1200" dirty="0">
              <a:solidFill>
                <a:srgbClr val="464646"/>
              </a:solidFill>
            </a:endParaRPr>
          </a:p>
        </p:txBody>
      </p:sp>
    </p:spTree>
    <p:extLst>
      <p:ext uri="{BB962C8B-B14F-4D97-AF65-F5344CB8AC3E}">
        <p14:creationId xmlns:p14="http://schemas.microsoft.com/office/powerpoint/2010/main" val="1434391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15962"/>
          </a:xfrm>
        </p:spPr>
        <p:txBody>
          <a:bodyPr>
            <a:normAutofit fontScale="90000"/>
          </a:bodyPr>
          <a:lstStyle/>
          <a:p>
            <a:r>
              <a:rPr lang="en-US" cap="small" dirty="0"/>
              <a:t>Practice: Plain </a:t>
            </a:r>
            <a:r>
              <a:rPr lang="en-US" cap="small" dirty="0" smtClean="0"/>
              <a:t>Language - 1</a:t>
            </a:r>
            <a:endParaRPr lang="en-US" dirty="0"/>
          </a:p>
        </p:txBody>
      </p:sp>
      <p:sp>
        <p:nvSpPr>
          <p:cNvPr id="4" name="Slide Number Placeholder 3"/>
          <p:cNvSpPr>
            <a:spLocks noGrp="1"/>
          </p:cNvSpPr>
          <p:nvPr>
            <p:ph type="sldNum" sz="quarter" idx="12"/>
          </p:nvPr>
        </p:nvSpPr>
        <p:spPr/>
        <p:txBody>
          <a:bodyPr/>
          <a:lstStyle/>
          <a:p>
            <a:pPr>
              <a:defRPr/>
            </a:pPr>
            <a:fld id="{3FC0E9EB-A7E9-45A5-ACD3-6140C2C266C1}" type="slidenum">
              <a:rPr lang="en-US" smtClean="0">
                <a:solidFill>
                  <a:prstClr val="black"/>
                </a:solidFill>
              </a:rPr>
              <a:pPr>
                <a:defRPr/>
              </a:pPr>
              <a:t>23</a:t>
            </a:fld>
            <a:endParaRPr lang="en-US" sz="1200" dirty="0">
              <a:solidFill>
                <a:srgbClr val="464646"/>
              </a:solidFill>
            </a:endParaRPr>
          </a:p>
        </p:txBody>
      </p:sp>
      <p:graphicFrame>
        <p:nvGraphicFramePr>
          <p:cNvPr id="2" name="Table 1" descr="medical terminology vs plain language" title="medical terminology vs plain language"/>
          <p:cNvGraphicFramePr>
            <a:graphicFrameLocks noGrp="1"/>
          </p:cNvGraphicFramePr>
          <p:nvPr>
            <p:extLst>
              <p:ext uri="{D42A27DB-BD31-4B8C-83A1-F6EECF244321}">
                <p14:modId xmlns:p14="http://schemas.microsoft.com/office/powerpoint/2010/main" val="3870663086"/>
              </p:ext>
            </p:extLst>
          </p:nvPr>
        </p:nvGraphicFramePr>
        <p:xfrm>
          <a:off x="533400" y="807720"/>
          <a:ext cx="8423210" cy="4163388"/>
        </p:xfrm>
        <a:graphic>
          <a:graphicData uri="http://schemas.openxmlformats.org/drawingml/2006/table">
            <a:tbl>
              <a:tblPr firstRow="1" bandRow="1">
                <a:tableStyleId>{5C22544A-7EE6-4342-B048-85BDC9FD1C3A}</a:tableStyleId>
              </a:tblPr>
              <a:tblGrid>
                <a:gridCol w="3657600"/>
                <a:gridCol w="4765610"/>
              </a:tblGrid>
              <a:tr h="518460">
                <a:tc>
                  <a:txBody>
                    <a:bodyPr/>
                    <a:lstStyle/>
                    <a:p>
                      <a:pPr algn="ctr"/>
                      <a:r>
                        <a:rPr lang="en-US" sz="2700" dirty="0" smtClean="0"/>
                        <a:t>Medical Terminology</a:t>
                      </a:r>
                      <a:endParaRPr lang="en-US" sz="2700" dirty="0"/>
                    </a:p>
                  </a:txBody>
                  <a:tcPr anchor="ctr"/>
                </a:tc>
                <a:tc>
                  <a:txBody>
                    <a:bodyPr/>
                    <a:lstStyle/>
                    <a:p>
                      <a:pPr algn="ctr"/>
                      <a:r>
                        <a:rPr lang="en-US" sz="2700" dirty="0" smtClean="0"/>
                        <a:t>Plain Language</a:t>
                      </a:r>
                      <a:endParaRPr lang="en-US" sz="2700" dirty="0"/>
                    </a:p>
                  </a:txBody>
                  <a:tcPr anchor="ctr"/>
                </a:tc>
              </a:tr>
              <a:tr h="4556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smtClean="0"/>
                        <a:t>Acute </a:t>
                      </a:r>
                    </a:p>
                  </a:txBody>
                  <a:tcPr anchor="ctr"/>
                </a:tc>
                <a:tc>
                  <a:txBody>
                    <a:bodyPr/>
                    <a:lstStyle/>
                    <a:p>
                      <a:pPr algn="l">
                        <a:lnSpc>
                          <a:spcPct val="100000"/>
                        </a:lnSpc>
                        <a:spcBef>
                          <a:spcPts val="0"/>
                        </a:spcBef>
                        <a:spcAft>
                          <a:spcPts val="0"/>
                        </a:spcAft>
                      </a:pPr>
                      <a:endParaRPr lang="en-US" sz="2300" i="1" dirty="0"/>
                    </a:p>
                  </a:txBody>
                  <a:tcPr anchor="ctr"/>
                </a:tc>
              </a:tr>
              <a:tr h="4556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smtClean="0"/>
                        <a:t>Chronic </a:t>
                      </a:r>
                    </a:p>
                  </a:txBody>
                  <a:tcPr anchor="ctr"/>
                </a:tc>
                <a:tc>
                  <a:txBody>
                    <a:bodyPr/>
                    <a:lstStyle/>
                    <a:p>
                      <a:pPr algn="l">
                        <a:lnSpc>
                          <a:spcPct val="100000"/>
                        </a:lnSpc>
                        <a:spcBef>
                          <a:spcPts val="0"/>
                        </a:spcBef>
                        <a:spcAft>
                          <a:spcPts val="0"/>
                        </a:spcAft>
                      </a:pPr>
                      <a:endParaRPr lang="en-US" sz="2300" i="1" dirty="0"/>
                    </a:p>
                  </a:txBody>
                  <a:tcPr anchor="ctr"/>
                </a:tc>
              </a:tr>
              <a:tr h="4556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smtClean="0"/>
                        <a:t>Peripheral tissues </a:t>
                      </a:r>
                    </a:p>
                  </a:txBody>
                  <a:tcPr anchor="ctr"/>
                </a:tc>
                <a:tc>
                  <a:txBody>
                    <a:bodyPr/>
                    <a:lstStyle/>
                    <a:p>
                      <a:pPr algn="l">
                        <a:lnSpc>
                          <a:spcPct val="100000"/>
                        </a:lnSpc>
                        <a:spcBef>
                          <a:spcPts val="0"/>
                        </a:spcBef>
                        <a:spcAft>
                          <a:spcPts val="0"/>
                        </a:spcAft>
                      </a:pPr>
                      <a:endParaRPr lang="en-US" sz="2300" i="1" dirty="0"/>
                    </a:p>
                  </a:txBody>
                  <a:tcPr anchor="ctr"/>
                </a:tc>
              </a:tr>
              <a:tr h="4556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smtClean="0"/>
                        <a:t>Fatigue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300" i="1" dirty="0" smtClean="0"/>
                    </a:p>
                  </a:txBody>
                  <a:tcPr anchor="ctr"/>
                </a:tc>
              </a:tr>
              <a:tr h="4556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smtClean="0"/>
                        <a:t>Edema</a:t>
                      </a:r>
                    </a:p>
                  </a:txBody>
                  <a:tcPr anchor="ctr"/>
                </a:tc>
                <a:tc>
                  <a:txBody>
                    <a:bodyPr/>
                    <a:lstStyle/>
                    <a:p>
                      <a:pPr algn="l">
                        <a:lnSpc>
                          <a:spcPct val="100000"/>
                        </a:lnSpc>
                        <a:spcBef>
                          <a:spcPts val="0"/>
                        </a:spcBef>
                        <a:spcAft>
                          <a:spcPts val="0"/>
                        </a:spcAft>
                      </a:pPr>
                      <a:endParaRPr lang="en-US" sz="2300" i="1" dirty="0"/>
                    </a:p>
                  </a:txBody>
                  <a:tcPr anchor="ctr"/>
                </a:tc>
              </a:tr>
              <a:tr h="4556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smtClean="0"/>
                        <a:t>Hypertension</a:t>
                      </a:r>
                    </a:p>
                  </a:txBody>
                  <a:tcPr anchor="ctr"/>
                </a:tc>
                <a:tc>
                  <a:txBody>
                    <a:bodyPr/>
                    <a:lstStyle/>
                    <a:p>
                      <a:pPr algn="l">
                        <a:lnSpc>
                          <a:spcPct val="100000"/>
                        </a:lnSpc>
                        <a:spcBef>
                          <a:spcPts val="0"/>
                        </a:spcBef>
                        <a:spcAft>
                          <a:spcPts val="0"/>
                        </a:spcAft>
                      </a:pPr>
                      <a:endParaRPr lang="en-US" sz="2300" i="1" dirty="0"/>
                    </a:p>
                  </a:txBody>
                  <a:tcPr anchor="ctr"/>
                </a:tc>
              </a:tr>
              <a:tr h="4556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smtClean="0"/>
                        <a:t>Cardiomyopathy</a:t>
                      </a:r>
                    </a:p>
                  </a:txBody>
                  <a:tcPr anchor="ctr"/>
                </a:tc>
                <a:tc>
                  <a:txBody>
                    <a:bodyPr/>
                    <a:lstStyle/>
                    <a:p>
                      <a:pPr algn="l">
                        <a:lnSpc>
                          <a:spcPct val="100000"/>
                        </a:lnSpc>
                        <a:spcBef>
                          <a:spcPts val="0"/>
                        </a:spcBef>
                        <a:spcAft>
                          <a:spcPts val="0"/>
                        </a:spcAft>
                      </a:pPr>
                      <a:endParaRPr lang="en-US" sz="2300" i="1" dirty="0"/>
                    </a:p>
                  </a:txBody>
                  <a:tcPr anchor="ctr"/>
                </a:tc>
              </a:tr>
              <a:tr h="4556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smtClean="0">
                          <a:effectLst/>
                        </a:rPr>
                        <a:t>Heart failure</a:t>
                      </a:r>
                    </a:p>
                  </a:txBody>
                  <a:tcPr anchor="ctr"/>
                </a:tc>
                <a:tc>
                  <a:txBody>
                    <a:bodyPr/>
                    <a:lstStyle/>
                    <a:p>
                      <a:pPr algn="l">
                        <a:lnSpc>
                          <a:spcPct val="100000"/>
                        </a:lnSpc>
                        <a:spcBef>
                          <a:spcPts val="0"/>
                        </a:spcBef>
                        <a:spcAft>
                          <a:spcPts val="0"/>
                        </a:spcAft>
                      </a:pPr>
                      <a:endParaRPr lang="en-US" sz="2300" i="1" dirty="0"/>
                    </a:p>
                  </a:txBody>
                  <a:tcPr anchor="ctr"/>
                </a:tc>
              </a:tr>
            </a:tbl>
          </a:graphicData>
        </a:graphic>
      </p:graphicFrame>
      <p:sp>
        <p:nvSpPr>
          <p:cNvPr id="5" name="TextBox 4"/>
          <p:cNvSpPr txBox="1"/>
          <p:nvPr/>
        </p:nvSpPr>
        <p:spPr>
          <a:xfrm>
            <a:off x="533400" y="5486400"/>
            <a:ext cx="6901248" cy="1261884"/>
          </a:xfrm>
          <a:prstGeom prst="rect">
            <a:avLst/>
          </a:prstGeom>
          <a:noFill/>
        </p:spPr>
        <p:txBody>
          <a:bodyPr wrap="none" rtlCol="0">
            <a:spAutoFit/>
          </a:bodyPr>
          <a:lstStyle/>
          <a:p>
            <a:r>
              <a:rPr lang="en-US" sz="1600" b="1" dirty="0">
                <a:solidFill>
                  <a:schemeClr val="dk1"/>
                </a:solidFill>
              </a:rPr>
              <a:t>Resource:</a:t>
            </a:r>
          </a:p>
          <a:p>
            <a:pPr>
              <a:spcAft>
                <a:spcPts val="600"/>
              </a:spcAft>
            </a:pPr>
            <a:r>
              <a:rPr lang="en-US" sz="1600" dirty="0">
                <a:solidFill>
                  <a:schemeClr val="dk1"/>
                </a:solidFill>
              </a:rPr>
              <a:t>Plain Language Medical Dictionary </a:t>
            </a:r>
            <a:r>
              <a:rPr lang="en-US" sz="1600" i="1" dirty="0">
                <a:solidFill>
                  <a:schemeClr val="dk1"/>
                </a:solidFill>
              </a:rPr>
              <a:t>University of Michigan</a:t>
            </a:r>
            <a:r>
              <a:rPr lang="en-US" sz="1600" dirty="0">
                <a:solidFill>
                  <a:schemeClr val="dk1"/>
                </a:solidFill>
              </a:rPr>
              <a:t>                          </a:t>
            </a:r>
            <a:endParaRPr lang="en-US" sz="1600" dirty="0" smtClean="0">
              <a:solidFill>
                <a:schemeClr val="dk1"/>
              </a:solidFill>
            </a:endParaRPr>
          </a:p>
          <a:p>
            <a:pPr>
              <a:spcAft>
                <a:spcPts val="600"/>
              </a:spcAft>
            </a:pPr>
            <a:r>
              <a:rPr lang="en-US" sz="1600" dirty="0" smtClean="0">
                <a:solidFill>
                  <a:schemeClr val="dk1"/>
                </a:solidFill>
                <a:hlinkClick r:id="rId3" tooltip="http://www.lib.umich.edu/plain-language-dictionary"/>
              </a:rPr>
              <a:t>http</a:t>
            </a:r>
            <a:r>
              <a:rPr lang="en-US" sz="1600" dirty="0">
                <a:solidFill>
                  <a:schemeClr val="dk1"/>
                </a:solidFill>
                <a:hlinkClick r:id="rId3" tooltip="http://www.lib.umich.edu/plain-language-dictionary"/>
              </a:rPr>
              <a:t>://www.lib.umich.edu/plain-language-dictionary</a:t>
            </a:r>
            <a:endParaRPr lang="en-US" sz="1600" dirty="0">
              <a:solidFill>
                <a:schemeClr val="dk1"/>
              </a:solidFill>
            </a:endParaRPr>
          </a:p>
          <a:p>
            <a:endParaRPr lang="en-US" dirty="0"/>
          </a:p>
        </p:txBody>
      </p:sp>
    </p:spTree>
    <p:extLst>
      <p:ext uri="{BB962C8B-B14F-4D97-AF65-F5344CB8AC3E}">
        <p14:creationId xmlns:p14="http://schemas.microsoft.com/office/powerpoint/2010/main" val="12017792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cap="small" dirty="0" smtClean="0"/>
              <a:t>Practice: Plain </a:t>
            </a:r>
            <a:r>
              <a:rPr lang="en-US" cap="small" dirty="0"/>
              <a:t>Language</a:t>
            </a:r>
            <a:endParaRPr lang="en-US" i="1" cap="small" dirty="0"/>
          </a:p>
        </p:txBody>
      </p:sp>
      <p:sp>
        <p:nvSpPr>
          <p:cNvPr id="4" name="Slide Number Placeholder 3"/>
          <p:cNvSpPr>
            <a:spLocks noGrp="1"/>
          </p:cNvSpPr>
          <p:nvPr>
            <p:ph type="sldNum" sz="quarter" idx="12"/>
          </p:nvPr>
        </p:nvSpPr>
        <p:spPr/>
        <p:txBody>
          <a:bodyPr/>
          <a:lstStyle/>
          <a:p>
            <a:pPr>
              <a:defRPr/>
            </a:pPr>
            <a:fld id="{3FC0E9EB-A7E9-45A5-ACD3-6140C2C266C1}" type="slidenum">
              <a:rPr lang="en-US" smtClean="0"/>
              <a:pPr>
                <a:defRPr/>
              </a:pPr>
              <a:t>24</a:t>
            </a:fld>
            <a:endParaRPr lang="en-US" sz="1200" dirty="0">
              <a:solidFill>
                <a:schemeClr val="tx2"/>
              </a:solidFill>
            </a:endParaRPr>
          </a:p>
        </p:txBody>
      </p:sp>
      <p:sp>
        <p:nvSpPr>
          <p:cNvPr id="2" name="Content Placeholder 1"/>
          <p:cNvSpPr>
            <a:spLocks noGrp="1"/>
          </p:cNvSpPr>
          <p:nvPr>
            <p:ph idx="4294967295"/>
          </p:nvPr>
        </p:nvSpPr>
        <p:spPr>
          <a:xfrm>
            <a:off x="4800600" y="1465263"/>
            <a:ext cx="4191000" cy="4711700"/>
          </a:xfrm>
        </p:spPr>
        <p:txBody>
          <a:bodyPr/>
          <a:lstStyle/>
          <a:p>
            <a:pPr marL="109537" indent="0">
              <a:spcBef>
                <a:spcPts val="600"/>
              </a:spcBef>
              <a:spcAft>
                <a:spcPts val="600"/>
              </a:spcAft>
              <a:buNone/>
            </a:pPr>
            <a:endParaRPr lang="en-US" sz="2400" dirty="0" smtClean="0"/>
          </a:p>
          <a:p>
            <a:pPr marL="109537" indent="0">
              <a:spcBef>
                <a:spcPts val="600"/>
              </a:spcBef>
              <a:spcAft>
                <a:spcPts val="600"/>
              </a:spcAft>
              <a:buNone/>
            </a:pPr>
            <a:r>
              <a:rPr lang="en-US" sz="2400" dirty="0" smtClean="0"/>
              <a:t>James, age 85,  has lived at your facility since his wife died several years ago. His condition has deteriorated over the past several months. It is time to revisit his healthcare directive and have a conversation about his health care preferences. </a:t>
            </a:r>
          </a:p>
        </p:txBody>
      </p:sp>
      <p:pic>
        <p:nvPicPr>
          <p:cNvPr id="2050" name="Picture 2" descr="Elderly man" title="Elderly 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3694415" cy="38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54755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15962"/>
          </a:xfrm>
        </p:spPr>
        <p:txBody>
          <a:bodyPr>
            <a:normAutofit fontScale="90000"/>
          </a:bodyPr>
          <a:lstStyle/>
          <a:p>
            <a:r>
              <a:rPr lang="en-US" cap="small" dirty="0"/>
              <a:t>Practice: Plain </a:t>
            </a:r>
            <a:r>
              <a:rPr lang="en-US" cap="small" dirty="0" smtClean="0"/>
              <a:t>Language - 2</a:t>
            </a:r>
            <a:endParaRPr lang="en-US" dirty="0"/>
          </a:p>
        </p:txBody>
      </p:sp>
      <p:sp>
        <p:nvSpPr>
          <p:cNvPr id="4" name="Slide Number Placeholder 3"/>
          <p:cNvSpPr>
            <a:spLocks noGrp="1"/>
          </p:cNvSpPr>
          <p:nvPr>
            <p:ph type="sldNum" sz="quarter" idx="12"/>
          </p:nvPr>
        </p:nvSpPr>
        <p:spPr/>
        <p:txBody>
          <a:bodyPr/>
          <a:lstStyle/>
          <a:p>
            <a:pPr>
              <a:defRPr/>
            </a:pPr>
            <a:fld id="{3FC0E9EB-A7E9-45A5-ACD3-6140C2C266C1}" type="slidenum">
              <a:rPr lang="en-US" smtClean="0">
                <a:solidFill>
                  <a:prstClr val="black"/>
                </a:solidFill>
              </a:rPr>
              <a:pPr>
                <a:defRPr/>
              </a:pPr>
              <a:t>25</a:t>
            </a:fld>
            <a:endParaRPr lang="en-US" sz="1200" dirty="0">
              <a:solidFill>
                <a:srgbClr val="464646"/>
              </a:solidFill>
            </a:endParaRPr>
          </a:p>
        </p:txBody>
      </p:sp>
      <p:graphicFrame>
        <p:nvGraphicFramePr>
          <p:cNvPr id="2" name="Table 1" descr="medical terminology vs plain language" title="medical terminology vs plain language"/>
          <p:cNvGraphicFramePr>
            <a:graphicFrameLocks noGrp="1"/>
          </p:cNvGraphicFramePr>
          <p:nvPr>
            <p:extLst>
              <p:ext uri="{D42A27DB-BD31-4B8C-83A1-F6EECF244321}">
                <p14:modId xmlns:p14="http://schemas.microsoft.com/office/powerpoint/2010/main" val="865926421"/>
              </p:ext>
            </p:extLst>
          </p:nvPr>
        </p:nvGraphicFramePr>
        <p:xfrm>
          <a:off x="533400" y="807720"/>
          <a:ext cx="8423210" cy="4163388"/>
        </p:xfrm>
        <a:graphic>
          <a:graphicData uri="http://schemas.openxmlformats.org/drawingml/2006/table">
            <a:tbl>
              <a:tblPr firstRow="1" bandRow="1">
                <a:tableStyleId>{5C22544A-7EE6-4342-B048-85BDC9FD1C3A}</a:tableStyleId>
              </a:tblPr>
              <a:tblGrid>
                <a:gridCol w="3657600"/>
                <a:gridCol w="4765610"/>
              </a:tblGrid>
              <a:tr h="518460">
                <a:tc>
                  <a:txBody>
                    <a:bodyPr/>
                    <a:lstStyle/>
                    <a:p>
                      <a:pPr algn="ctr"/>
                      <a:r>
                        <a:rPr lang="en-US" sz="2700" dirty="0" smtClean="0"/>
                        <a:t>Medical Terminology</a:t>
                      </a:r>
                      <a:endParaRPr lang="en-US" sz="2700" dirty="0"/>
                    </a:p>
                  </a:txBody>
                  <a:tcPr anchor="ctr"/>
                </a:tc>
                <a:tc>
                  <a:txBody>
                    <a:bodyPr/>
                    <a:lstStyle/>
                    <a:p>
                      <a:pPr algn="ctr"/>
                      <a:r>
                        <a:rPr lang="en-US" sz="2700" dirty="0" smtClean="0"/>
                        <a:t>Plain Language</a:t>
                      </a:r>
                      <a:endParaRPr lang="en-US" sz="2700" dirty="0"/>
                    </a:p>
                  </a:txBody>
                  <a:tcPr anchor="ctr"/>
                </a:tc>
              </a:tr>
              <a:tr h="4556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smtClean="0"/>
                        <a:t>Exacerbation</a:t>
                      </a:r>
                    </a:p>
                  </a:txBody>
                  <a:tcPr anchor="ctr"/>
                </a:tc>
                <a:tc>
                  <a:txBody>
                    <a:bodyPr/>
                    <a:lstStyle/>
                    <a:p>
                      <a:pPr algn="ctr">
                        <a:lnSpc>
                          <a:spcPct val="100000"/>
                        </a:lnSpc>
                        <a:spcBef>
                          <a:spcPts val="0"/>
                        </a:spcBef>
                        <a:spcAft>
                          <a:spcPts val="0"/>
                        </a:spcAft>
                      </a:pPr>
                      <a:endParaRPr lang="en-US" sz="2300" dirty="0"/>
                    </a:p>
                  </a:txBody>
                  <a:tcPr anchor="ctr"/>
                </a:tc>
              </a:tr>
              <a:tr h="4556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smtClean="0"/>
                        <a:t>Transported</a:t>
                      </a:r>
                    </a:p>
                  </a:txBody>
                  <a:tcPr anchor="ctr"/>
                </a:tc>
                <a:tc>
                  <a:txBody>
                    <a:bodyPr/>
                    <a:lstStyle/>
                    <a:p>
                      <a:pPr algn="ctr">
                        <a:lnSpc>
                          <a:spcPct val="100000"/>
                        </a:lnSpc>
                        <a:spcBef>
                          <a:spcPts val="0"/>
                        </a:spcBef>
                        <a:spcAft>
                          <a:spcPts val="0"/>
                        </a:spcAft>
                      </a:pPr>
                      <a:endParaRPr lang="en-US" sz="2300" dirty="0"/>
                    </a:p>
                  </a:txBody>
                  <a:tcPr anchor="ctr"/>
                </a:tc>
              </a:tr>
              <a:tr h="4556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smtClean="0"/>
                        <a:t>Cardiopulmonary</a:t>
                      </a:r>
                    </a:p>
                  </a:txBody>
                  <a:tcPr anchor="ctr"/>
                </a:tc>
                <a:tc>
                  <a:txBody>
                    <a:bodyPr/>
                    <a:lstStyle/>
                    <a:p>
                      <a:pPr algn="ctr">
                        <a:lnSpc>
                          <a:spcPct val="100000"/>
                        </a:lnSpc>
                        <a:spcBef>
                          <a:spcPts val="0"/>
                        </a:spcBef>
                        <a:spcAft>
                          <a:spcPts val="0"/>
                        </a:spcAft>
                      </a:pPr>
                      <a:endParaRPr lang="en-US" sz="2300" dirty="0"/>
                    </a:p>
                  </a:txBody>
                  <a:tcPr anchor="ctr"/>
                </a:tc>
              </a:tr>
              <a:tr h="4556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smtClean="0"/>
                        <a:t>Resuscitation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300" dirty="0" smtClean="0"/>
                    </a:p>
                  </a:txBody>
                  <a:tcPr anchor="ctr"/>
                </a:tc>
              </a:tr>
              <a:tr h="4556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smtClean="0"/>
                        <a:t>Healthcare</a:t>
                      </a:r>
                      <a:r>
                        <a:rPr lang="en-US" sz="2300" baseline="0" dirty="0" smtClean="0"/>
                        <a:t> directive</a:t>
                      </a:r>
                      <a:endParaRPr lang="en-US" sz="2300" dirty="0" smtClean="0"/>
                    </a:p>
                  </a:txBody>
                  <a:tcPr anchor="ctr"/>
                </a:tc>
                <a:tc>
                  <a:txBody>
                    <a:bodyPr/>
                    <a:lstStyle/>
                    <a:p>
                      <a:pPr algn="ctr">
                        <a:lnSpc>
                          <a:spcPct val="100000"/>
                        </a:lnSpc>
                        <a:spcBef>
                          <a:spcPts val="0"/>
                        </a:spcBef>
                        <a:spcAft>
                          <a:spcPts val="0"/>
                        </a:spcAft>
                      </a:pPr>
                      <a:endParaRPr lang="en-US" sz="2300" dirty="0"/>
                    </a:p>
                  </a:txBody>
                  <a:tcPr anchor="ctr"/>
                </a:tc>
              </a:tr>
              <a:tr h="4556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smtClean="0"/>
                        <a:t>Consultation</a:t>
                      </a:r>
                    </a:p>
                  </a:txBody>
                  <a:tcPr anchor="ctr"/>
                </a:tc>
                <a:tc>
                  <a:txBody>
                    <a:bodyPr/>
                    <a:lstStyle/>
                    <a:p>
                      <a:pPr algn="ctr">
                        <a:lnSpc>
                          <a:spcPct val="100000"/>
                        </a:lnSpc>
                        <a:spcBef>
                          <a:spcPts val="0"/>
                        </a:spcBef>
                        <a:spcAft>
                          <a:spcPts val="0"/>
                        </a:spcAft>
                      </a:pPr>
                      <a:endParaRPr lang="en-US" sz="2300" dirty="0"/>
                    </a:p>
                  </a:txBody>
                  <a:tcPr anchor="ctr"/>
                </a:tc>
              </a:tr>
              <a:tr h="4556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smtClean="0"/>
                        <a:t>Palliative</a:t>
                      </a:r>
                      <a:r>
                        <a:rPr lang="en-US" sz="2300" baseline="0" dirty="0" smtClean="0"/>
                        <a:t> care</a:t>
                      </a:r>
                      <a:endParaRPr lang="en-US" sz="2300" dirty="0" smtClean="0"/>
                    </a:p>
                  </a:txBody>
                  <a:tcPr anchor="ctr"/>
                </a:tc>
                <a:tc>
                  <a:txBody>
                    <a:bodyPr/>
                    <a:lstStyle/>
                    <a:p>
                      <a:pPr algn="ctr">
                        <a:lnSpc>
                          <a:spcPct val="100000"/>
                        </a:lnSpc>
                        <a:spcBef>
                          <a:spcPts val="0"/>
                        </a:spcBef>
                        <a:spcAft>
                          <a:spcPts val="0"/>
                        </a:spcAft>
                      </a:pPr>
                      <a:endParaRPr lang="en-US" sz="2300" dirty="0"/>
                    </a:p>
                  </a:txBody>
                  <a:tcPr anchor="ctr"/>
                </a:tc>
              </a:tr>
              <a:tr h="4556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smtClean="0">
                          <a:effectLst/>
                        </a:rPr>
                        <a:t>Symptoms</a:t>
                      </a:r>
                    </a:p>
                  </a:txBody>
                  <a:tcPr anchor="ctr"/>
                </a:tc>
                <a:tc>
                  <a:txBody>
                    <a:bodyPr/>
                    <a:lstStyle/>
                    <a:p>
                      <a:pPr algn="ctr">
                        <a:lnSpc>
                          <a:spcPct val="100000"/>
                        </a:lnSpc>
                        <a:spcBef>
                          <a:spcPts val="0"/>
                        </a:spcBef>
                        <a:spcAft>
                          <a:spcPts val="0"/>
                        </a:spcAft>
                      </a:pPr>
                      <a:endParaRPr lang="en-US" sz="2300" dirty="0"/>
                    </a:p>
                  </a:txBody>
                  <a:tcPr anchor="ctr"/>
                </a:tc>
              </a:tr>
            </a:tbl>
          </a:graphicData>
        </a:graphic>
      </p:graphicFrame>
      <p:sp>
        <p:nvSpPr>
          <p:cNvPr id="5" name="TextBox 4"/>
          <p:cNvSpPr txBox="1"/>
          <p:nvPr/>
        </p:nvSpPr>
        <p:spPr>
          <a:xfrm>
            <a:off x="533400" y="5410200"/>
            <a:ext cx="6901248" cy="1261884"/>
          </a:xfrm>
          <a:prstGeom prst="rect">
            <a:avLst/>
          </a:prstGeom>
          <a:noFill/>
        </p:spPr>
        <p:txBody>
          <a:bodyPr wrap="none" rtlCol="0">
            <a:spAutoFit/>
          </a:bodyPr>
          <a:lstStyle/>
          <a:p>
            <a:r>
              <a:rPr lang="en-US" sz="1600" b="1" dirty="0">
                <a:solidFill>
                  <a:schemeClr val="dk1"/>
                </a:solidFill>
              </a:rPr>
              <a:t>Resources:</a:t>
            </a:r>
          </a:p>
          <a:p>
            <a:pPr>
              <a:spcAft>
                <a:spcPts val="600"/>
              </a:spcAft>
            </a:pPr>
            <a:r>
              <a:rPr lang="en-US" sz="1600" dirty="0">
                <a:solidFill>
                  <a:schemeClr val="dk1"/>
                </a:solidFill>
              </a:rPr>
              <a:t>Plain Language Medical Dictionary </a:t>
            </a:r>
            <a:r>
              <a:rPr lang="en-US" sz="1600" i="1" dirty="0">
                <a:solidFill>
                  <a:schemeClr val="dk1"/>
                </a:solidFill>
              </a:rPr>
              <a:t>University of Michigan</a:t>
            </a:r>
            <a:r>
              <a:rPr lang="en-US" sz="1600" dirty="0">
                <a:solidFill>
                  <a:schemeClr val="dk1"/>
                </a:solidFill>
              </a:rPr>
              <a:t>                          </a:t>
            </a:r>
            <a:endParaRPr lang="en-US" sz="1600" dirty="0" smtClean="0">
              <a:solidFill>
                <a:schemeClr val="dk1"/>
              </a:solidFill>
            </a:endParaRPr>
          </a:p>
          <a:p>
            <a:pPr>
              <a:spcAft>
                <a:spcPts val="600"/>
              </a:spcAft>
            </a:pPr>
            <a:r>
              <a:rPr lang="en-US" sz="1600" dirty="0" smtClean="0">
                <a:solidFill>
                  <a:schemeClr val="dk1"/>
                </a:solidFill>
                <a:hlinkClick r:id="rId3" tooltip="http://www.lib.umich.edu/plain-language-dictionary"/>
              </a:rPr>
              <a:t>http</a:t>
            </a:r>
            <a:r>
              <a:rPr lang="en-US" sz="1600" dirty="0">
                <a:solidFill>
                  <a:schemeClr val="dk1"/>
                </a:solidFill>
                <a:hlinkClick r:id="rId3" tooltip="http://www.lib.umich.edu/plain-language-dictionary"/>
              </a:rPr>
              <a:t>://www.lib.umich.edu/plain-language-dictionary</a:t>
            </a:r>
            <a:endParaRPr lang="en-US" sz="1600" dirty="0">
              <a:solidFill>
                <a:schemeClr val="dk1"/>
              </a:solidFill>
            </a:endParaRPr>
          </a:p>
          <a:p>
            <a:endParaRPr lang="en-US" dirty="0"/>
          </a:p>
        </p:txBody>
      </p:sp>
    </p:spTree>
    <p:extLst>
      <p:ext uri="{BB962C8B-B14F-4D97-AF65-F5344CB8AC3E}">
        <p14:creationId xmlns:p14="http://schemas.microsoft.com/office/powerpoint/2010/main" val="25798377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Discussion</a:t>
            </a:r>
            <a:endParaRPr lang="en-US" dirty="0"/>
          </a:p>
        </p:txBody>
      </p:sp>
      <p:sp>
        <p:nvSpPr>
          <p:cNvPr id="2" name="Slide Number Placeholder 1"/>
          <p:cNvSpPr>
            <a:spLocks noGrp="1"/>
          </p:cNvSpPr>
          <p:nvPr>
            <p:ph type="sldNum" sz="quarter" idx="12"/>
          </p:nvPr>
        </p:nvSpPr>
        <p:spPr/>
        <p:txBody>
          <a:bodyPr/>
          <a:lstStyle/>
          <a:p>
            <a:fld id="{1AE05731-C83E-40F8-A426-03F720FF7419}" type="slidenum">
              <a:rPr lang="en-US" smtClean="0"/>
              <a:pPr/>
              <a:t>26</a:t>
            </a:fld>
            <a:endParaRPr lang="en-US" dirty="0"/>
          </a:p>
        </p:txBody>
      </p:sp>
      <p:sp>
        <p:nvSpPr>
          <p:cNvPr id="3" name="Content Placeholder 2"/>
          <p:cNvSpPr txBox="1">
            <a:spLocks/>
          </p:cNvSpPr>
          <p:nvPr/>
        </p:nvSpPr>
        <p:spPr bwMode="auto">
          <a:xfrm>
            <a:off x="4419600" y="1600200"/>
            <a:ext cx="4191000" cy="251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8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4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0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8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spcBef>
                <a:spcPts val="600"/>
              </a:spcBef>
              <a:spcAft>
                <a:spcPts val="600"/>
              </a:spcAft>
              <a:buNone/>
            </a:pPr>
            <a:r>
              <a:rPr lang="en-US" dirty="0" smtClean="0"/>
              <a:t>How can </a:t>
            </a:r>
            <a:r>
              <a:rPr lang="en-US" dirty="0"/>
              <a:t>you use plain language?</a:t>
            </a:r>
          </a:p>
          <a:p>
            <a:pPr>
              <a:spcAft>
                <a:spcPts val="600"/>
              </a:spcAft>
            </a:pPr>
            <a:endParaRPr lang="en-US" sz="2700" dirty="0"/>
          </a:p>
        </p:txBody>
      </p:sp>
      <p:pic>
        <p:nvPicPr>
          <p:cNvPr id="5" name="Picture 4" descr="Man and question mark figure" title="Question Mar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052" y="1208880"/>
            <a:ext cx="3733800" cy="3733800"/>
          </a:xfrm>
          <a:prstGeom prst="rect">
            <a:avLst/>
          </a:prstGeom>
        </p:spPr>
      </p:pic>
    </p:spTree>
    <p:extLst>
      <p:ext uri="{BB962C8B-B14F-4D97-AF65-F5344CB8AC3E}">
        <p14:creationId xmlns:p14="http://schemas.microsoft.com/office/powerpoint/2010/main" val="1535116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Discussion</a:t>
            </a:r>
            <a:endParaRPr lang="en-US" dirty="0"/>
          </a:p>
        </p:txBody>
      </p:sp>
      <p:sp>
        <p:nvSpPr>
          <p:cNvPr id="2" name="Slide Number Placeholder 1"/>
          <p:cNvSpPr>
            <a:spLocks noGrp="1"/>
          </p:cNvSpPr>
          <p:nvPr>
            <p:ph type="sldNum" sz="quarter" idx="12"/>
          </p:nvPr>
        </p:nvSpPr>
        <p:spPr/>
        <p:txBody>
          <a:bodyPr/>
          <a:lstStyle/>
          <a:p>
            <a:fld id="{1AE05731-C83E-40F8-A426-03F720FF7419}" type="slidenum">
              <a:rPr lang="en-US" smtClean="0"/>
              <a:pPr/>
              <a:t>27</a:t>
            </a:fld>
            <a:endParaRPr lang="en-US" dirty="0"/>
          </a:p>
        </p:txBody>
      </p:sp>
      <p:sp>
        <p:nvSpPr>
          <p:cNvPr id="3" name="Content Placeholder 2"/>
          <p:cNvSpPr txBox="1">
            <a:spLocks/>
          </p:cNvSpPr>
          <p:nvPr/>
        </p:nvSpPr>
        <p:spPr bwMode="auto">
          <a:xfrm>
            <a:off x="4343400" y="1600200"/>
            <a:ext cx="419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8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4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0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8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spcBef>
                <a:spcPts val="600"/>
              </a:spcBef>
              <a:spcAft>
                <a:spcPts val="600"/>
              </a:spcAft>
              <a:buNone/>
            </a:pPr>
            <a:r>
              <a:rPr lang="en-US" sz="2400" dirty="0" smtClean="0"/>
              <a:t>We’ve covered a considerable amount of information today, and I want to make sure that I clearly explained the value of providing relevant patient education</a:t>
            </a:r>
            <a:r>
              <a:rPr lang="en-US" sz="2400" dirty="0"/>
              <a:t>. What explanation would you </a:t>
            </a:r>
            <a:r>
              <a:rPr lang="en-US" sz="2400" dirty="0" smtClean="0"/>
              <a:t>give </a:t>
            </a:r>
            <a:r>
              <a:rPr lang="en-US" sz="2400" dirty="0"/>
              <a:t>a </a:t>
            </a:r>
            <a:r>
              <a:rPr lang="en-US" sz="2400" dirty="0" smtClean="0"/>
              <a:t>provider </a:t>
            </a:r>
            <a:r>
              <a:rPr lang="en-US" sz="2400" dirty="0"/>
              <a:t>who questions the benefit of using plain language?</a:t>
            </a:r>
          </a:p>
        </p:txBody>
      </p:sp>
      <p:pic>
        <p:nvPicPr>
          <p:cNvPr id="5" name="Picture 4" descr="Man and question mark figure" title="Question Mar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208880"/>
            <a:ext cx="3733800" cy="3733800"/>
          </a:xfrm>
          <a:prstGeom prst="rect">
            <a:avLst/>
          </a:prstGeom>
        </p:spPr>
      </p:pic>
    </p:spTree>
    <p:extLst>
      <p:ext uri="{BB962C8B-B14F-4D97-AF65-F5344CB8AC3E}">
        <p14:creationId xmlns:p14="http://schemas.microsoft.com/office/powerpoint/2010/main" val="38521636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cap="small" dirty="0" smtClean="0"/>
              <a:t>Part 1: The Basics</a:t>
            </a:r>
            <a:endParaRPr lang="en-US" sz="3600" i="1" dirty="0">
              <a:solidFill>
                <a:schemeClr val="bg2">
                  <a:lumMod val="25000"/>
                </a:schemeClr>
              </a:solidFill>
            </a:endParaRPr>
          </a:p>
        </p:txBody>
      </p:sp>
      <p:sp>
        <p:nvSpPr>
          <p:cNvPr id="4" name="Slide Number Placeholder 3"/>
          <p:cNvSpPr>
            <a:spLocks noGrp="1"/>
          </p:cNvSpPr>
          <p:nvPr>
            <p:ph type="sldNum" sz="quarter" idx="12"/>
          </p:nvPr>
        </p:nvSpPr>
        <p:spPr/>
        <p:txBody>
          <a:bodyPr/>
          <a:lstStyle/>
          <a:p>
            <a:pPr>
              <a:defRPr/>
            </a:pPr>
            <a:fld id="{3FC0E9EB-A7E9-45A5-ACD3-6140C2C266C1}" type="slidenum">
              <a:rPr lang="en-US" smtClean="0"/>
              <a:pPr>
                <a:defRPr/>
              </a:pPr>
              <a:t>28</a:t>
            </a:fld>
            <a:endParaRPr lang="en-US" sz="1200" dirty="0">
              <a:solidFill>
                <a:schemeClr val="tx2"/>
              </a:solidFill>
            </a:endParaRPr>
          </a:p>
        </p:txBody>
      </p:sp>
      <p:pic>
        <p:nvPicPr>
          <p:cNvPr id="5" name="Picture 4" title="Racer running over the finish l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3026" y="1828800"/>
            <a:ext cx="2768600" cy="4152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title="Finish line"/>
          <p:cNvSpPr/>
          <p:nvPr/>
        </p:nvSpPr>
        <p:spPr>
          <a:xfrm>
            <a:off x="2113637" y="2967335"/>
            <a:ext cx="4916731" cy="923330"/>
          </a:xfrm>
          <a:prstGeom prst="rect">
            <a:avLst/>
          </a:prstGeom>
          <a:solidFill>
            <a:srgbClr val="FFFFFF">
              <a:alpha val="74902"/>
            </a:srgbClr>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FINISH LINE!!!</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5449021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defRPr/>
            </a:pPr>
            <a:r>
              <a:rPr lang="en-US" dirty="0" smtClean="0"/>
              <a:t>Contact Information</a:t>
            </a:r>
            <a:endParaRPr lang="en-US" dirty="0"/>
          </a:p>
        </p:txBody>
      </p:sp>
      <p:sp>
        <p:nvSpPr>
          <p:cNvPr id="10" name="Slide Number Placeholder 9"/>
          <p:cNvSpPr>
            <a:spLocks noGrp="1"/>
          </p:cNvSpPr>
          <p:nvPr>
            <p:ph type="sldNum" sz="quarter" idx="12"/>
          </p:nvPr>
        </p:nvSpPr>
        <p:spPr/>
        <p:txBody>
          <a:bodyPr/>
          <a:lstStyle/>
          <a:p>
            <a:pPr>
              <a:defRPr/>
            </a:pPr>
            <a:fld id="{28BC5591-2F87-4301-B9E7-C1134CFDDB67}" type="slidenum">
              <a:rPr lang="en-US" smtClean="0"/>
              <a:pPr>
                <a:defRPr/>
              </a:pPr>
              <a:t>29</a:t>
            </a:fld>
            <a:endParaRPr lang="en-US" sz="1200" dirty="0">
              <a:solidFill>
                <a:schemeClr val="tx2"/>
              </a:solidFill>
            </a:endParaRPr>
          </a:p>
        </p:txBody>
      </p:sp>
      <p:sp>
        <p:nvSpPr>
          <p:cNvPr id="49154" name="Content Placeholder 10"/>
          <p:cNvSpPr>
            <a:spLocks noGrp="1"/>
          </p:cNvSpPr>
          <p:nvPr>
            <p:ph idx="4294967295"/>
          </p:nvPr>
        </p:nvSpPr>
        <p:spPr>
          <a:xfrm>
            <a:off x="0" y="1295400"/>
            <a:ext cx="8534400" cy="3886200"/>
          </a:xfrm>
        </p:spPr>
        <p:txBody>
          <a:bodyPr>
            <a:normAutofit/>
          </a:bodyPr>
          <a:lstStyle/>
          <a:p>
            <a:pPr algn="ctr">
              <a:buFont typeface="Wingdings 3" pitchFamily="18" charset="2"/>
              <a:buNone/>
            </a:pPr>
            <a:endParaRPr lang="en-US" dirty="0" smtClean="0"/>
          </a:p>
          <a:p>
            <a:pPr algn="ctr">
              <a:buFont typeface="Wingdings 3" pitchFamily="18" charset="2"/>
              <a:buNone/>
            </a:pPr>
            <a:endParaRPr lang="en-US" dirty="0" smtClean="0">
              <a:solidFill>
                <a:srgbClr val="FF0000"/>
              </a:solidFill>
            </a:endParaRPr>
          </a:p>
          <a:p>
            <a:pPr algn="ctr">
              <a:buFont typeface="Wingdings 3" pitchFamily="18" charset="2"/>
              <a:buNone/>
            </a:pPr>
            <a:r>
              <a:rPr lang="en-US" dirty="0" smtClean="0">
                <a:solidFill>
                  <a:srgbClr val="FF0000"/>
                </a:solidFill>
              </a:rPr>
              <a:t>Add</a:t>
            </a:r>
            <a:endParaRPr lang="en-US" dirty="0">
              <a:solidFill>
                <a:srgbClr val="FF0000"/>
              </a:solidFill>
            </a:endParaRPr>
          </a:p>
          <a:p>
            <a:pPr lvl="1" algn="ctr">
              <a:buFont typeface="Wingdings 3" pitchFamily="18" charset="2"/>
              <a:buNone/>
            </a:pPr>
            <a:r>
              <a:rPr lang="en-US" dirty="0" smtClean="0">
                <a:solidFill>
                  <a:srgbClr val="FF0000"/>
                </a:solidFill>
              </a:rPr>
              <a:t>your contact information </a:t>
            </a:r>
            <a:endParaRPr lang="en-US" dirty="0">
              <a:solidFill>
                <a:srgbClr val="FF0000"/>
              </a:solidFill>
            </a:endParaRPr>
          </a:p>
          <a:p>
            <a:pPr>
              <a:buFont typeface="Wingdings 3" pitchFamily="18" charset="2"/>
              <a:buNone/>
            </a:pPr>
            <a:endParaRPr lang="en-US" dirty="0" smtClean="0"/>
          </a:p>
          <a:p>
            <a:pPr>
              <a:buFont typeface="Wingdings 3" pitchFamily="18" charset="2"/>
              <a:buNone/>
            </a:pPr>
            <a:endParaRPr lang="en-US" dirty="0" smtClean="0"/>
          </a:p>
        </p:txBody>
      </p:sp>
      <p:sp>
        <p:nvSpPr>
          <p:cNvPr id="49157" name="Rectangle 3" title="Great Plains QIN Disclaimer Statement"/>
          <p:cNvSpPr>
            <a:spLocks noChangeArrowheads="1"/>
          </p:cNvSpPr>
          <p:nvPr/>
        </p:nvSpPr>
        <p:spPr bwMode="auto">
          <a:xfrm>
            <a:off x="36513" y="5334000"/>
            <a:ext cx="9067800" cy="830997"/>
          </a:xfrm>
          <a:prstGeom prst="rect">
            <a:avLst/>
          </a:prstGeom>
          <a:noFill/>
          <a:ln w="9525">
            <a:noFill/>
            <a:miter lim="800000"/>
            <a:headEnd/>
            <a:tailEnd/>
          </a:ln>
        </p:spPr>
        <p:txBody>
          <a:bodyPr>
            <a:spAutoFit/>
          </a:bodyPr>
          <a:lstStyle/>
          <a:p>
            <a:r>
              <a:rPr lang="en-US" sz="1200" dirty="0"/>
              <a:t>This material was prepared by the Great Plains Quality Innovation Network, the Medicare Quality Improvement Organization for Kansas, Nebraska, North Dakota and South Dakota, under contract with the Centers for Medicare &amp; Medicaid Services (CMS), an agency of the U.S. Department of Health and Human Services. The contents presented do not necessarily reflect CMS policy. </a:t>
            </a:r>
            <a:r>
              <a:rPr lang="en-US" sz="1200" dirty="0" smtClean="0"/>
              <a:t>11S0W-GPQIN-ND-C3-79/1116</a:t>
            </a:r>
            <a:endParaRPr lang="en-US" sz="1200" dirty="0"/>
          </a:p>
        </p:txBody>
      </p:sp>
    </p:spTree>
    <p:extLst>
      <p:ext uri="{BB962C8B-B14F-4D97-AF65-F5344CB8AC3E}">
        <p14:creationId xmlns:p14="http://schemas.microsoft.com/office/powerpoint/2010/main" val="1788689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Discussion</a:t>
            </a:r>
            <a:endParaRPr lang="en-US" dirty="0"/>
          </a:p>
        </p:txBody>
      </p:sp>
      <p:sp>
        <p:nvSpPr>
          <p:cNvPr id="3" name="Content Placeholder 2"/>
          <p:cNvSpPr txBox="1">
            <a:spLocks/>
          </p:cNvSpPr>
          <p:nvPr/>
        </p:nvSpPr>
        <p:spPr bwMode="auto">
          <a:xfrm>
            <a:off x="4391891" y="1818480"/>
            <a:ext cx="4191000" cy="251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8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4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0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8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spcBef>
                <a:spcPts val="600"/>
              </a:spcBef>
              <a:spcAft>
                <a:spcPts val="600"/>
              </a:spcAft>
            </a:pPr>
            <a:r>
              <a:rPr lang="en-US" sz="2400" dirty="0" smtClean="0"/>
              <a:t>What </a:t>
            </a:r>
            <a:r>
              <a:rPr lang="en-US" sz="2400" dirty="0"/>
              <a:t>consideration do you give health literacy in your interaction with patients?</a:t>
            </a:r>
          </a:p>
        </p:txBody>
      </p:sp>
      <p:pic>
        <p:nvPicPr>
          <p:cNvPr id="4" name="Picture 3" descr="Man and question mark figure" title="Question Mar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052" y="1208880"/>
            <a:ext cx="3733800" cy="3733800"/>
          </a:xfrm>
          <a:prstGeom prst="rect">
            <a:avLst/>
          </a:prstGeom>
        </p:spPr>
      </p:pic>
      <p:sp>
        <p:nvSpPr>
          <p:cNvPr id="2" name="Slide Number Placeholder 1"/>
          <p:cNvSpPr>
            <a:spLocks noGrp="1"/>
          </p:cNvSpPr>
          <p:nvPr>
            <p:ph type="sldNum" sz="quarter" idx="12"/>
          </p:nvPr>
        </p:nvSpPr>
        <p:spPr/>
        <p:txBody>
          <a:bodyPr/>
          <a:lstStyle/>
          <a:p>
            <a:fld id="{1AE05731-C83E-40F8-A426-03F720FF7419}" type="slidenum">
              <a:rPr lang="en-US" smtClean="0"/>
              <a:pPr/>
              <a:t>3</a:t>
            </a:fld>
            <a:endParaRPr lang="en-US" dirty="0"/>
          </a:p>
        </p:txBody>
      </p:sp>
    </p:spTree>
    <p:extLst>
      <p:ext uri="{BB962C8B-B14F-4D97-AF65-F5344CB8AC3E}">
        <p14:creationId xmlns:p14="http://schemas.microsoft.com/office/powerpoint/2010/main" val="9152949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Recharge</a:t>
            </a:r>
            <a:endParaRPr lang="en-US" dirty="0"/>
          </a:p>
        </p:txBody>
      </p:sp>
      <p:sp>
        <p:nvSpPr>
          <p:cNvPr id="4" name="Slide Number Placeholder 3"/>
          <p:cNvSpPr>
            <a:spLocks noGrp="1"/>
          </p:cNvSpPr>
          <p:nvPr>
            <p:ph type="sldNum" sz="quarter" idx="12"/>
          </p:nvPr>
        </p:nvSpPr>
        <p:spPr/>
        <p:txBody>
          <a:bodyPr/>
          <a:lstStyle/>
          <a:p>
            <a:fld id="{67A44140-696D-4EC9-8153-1A58B0DD935C}" type="slidenum">
              <a:rPr lang="en-US" smtClean="0">
                <a:solidFill>
                  <a:srgbClr val="C0504D">
                    <a:lumMod val="50000"/>
                  </a:srgbClr>
                </a:solidFill>
              </a:rPr>
              <a:pPr/>
              <a:t>30</a:t>
            </a:fld>
            <a:endParaRPr lang="en-US" dirty="0">
              <a:solidFill>
                <a:srgbClr val="C0504D">
                  <a:lumMod val="50000"/>
                </a:srgbClr>
              </a:solidFill>
            </a:endParaRPr>
          </a:p>
        </p:txBody>
      </p:sp>
      <p:pic>
        <p:nvPicPr>
          <p:cNvPr id="6" name="Content Placeholder 5" descr="Picture of a battery" title="Picture of a battery"/>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05200" y="1905000"/>
            <a:ext cx="2034381" cy="4068763"/>
          </a:xfrm>
        </p:spPr>
      </p:pic>
    </p:spTree>
    <p:extLst>
      <p:ext uri="{BB962C8B-B14F-4D97-AF65-F5344CB8AC3E}">
        <p14:creationId xmlns:p14="http://schemas.microsoft.com/office/powerpoint/2010/main" val="31167602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lvl="0" fontAlgn="base">
              <a:spcBef>
                <a:spcPts val="400"/>
              </a:spcBef>
              <a:spcAft>
                <a:spcPct val="0"/>
              </a:spcAft>
              <a:defRPr/>
            </a:pPr>
            <a:r>
              <a:rPr lang="en-US" sz="4800" cap="small" dirty="0">
                <a:solidFill>
                  <a:srgbClr val="1F497D"/>
                </a:solidFill>
                <a:effectLst>
                  <a:outerShdw blurRad="38100" dist="38100" dir="2700000" algn="tl">
                    <a:srgbClr val="000000">
                      <a:alpha val="43137"/>
                    </a:srgbClr>
                  </a:outerShdw>
                </a:effectLst>
              </a:rPr>
              <a:t>The Teach-back </a:t>
            </a:r>
            <a:br>
              <a:rPr lang="en-US" sz="4800" cap="small" dirty="0">
                <a:solidFill>
                  <a:srgbClr val="1F497D"/>
                </a:solidFill>
                <a:effectLst>
                  <a:outerShdw blurRad="38100" dist="38100" dir="2700000" algn="tl">
                    <a:srgbClr val="000000">
                      <a:alpha val="43137"/>
                    </a:srgbClr>
                  </a:outerShdw>
                </a:effectLst>
              </a:rPr>
            </a:br>
            <a:r>
              <a:rPr lang="en-US" sz="4800" cap="small" dirty="0">
                <a:solidFill>
                  <a:srgbClr val="1F497D"/>
                </a:solidFill>
                <a:effectLst>
                  <a:outerShdw blurRad="38100" dist="38100" dir="2700000" algn="tl">
                    <a:srgbClr val="000000">
                      <a:alpha val="43137"/>
                    </a:srgbClr>
                  </a:outerShdw>
                </a:effectLst>
              </a:rPr>
              <a:t>Communication </a:t>
            </a:r>
            <a:r>
              <a:rPr lang="en-US" sz="4800" cap="small" dirty="0" smtClean="0">
                <a:solidFill>
                  <a:srgbClr val="1F497D"/>
                </a:solidFill>
                <a:effectLst>
                  <a:outerShdw blurRad="38100" dist="38100" dir="2700000" algn="tl">
                    <a:srgbClr val="000000">
                      <a:alpha val="43137"/>
                    </a:srgbClr>
                  </a:outerShdw>
                </a:effectLst>
              </a:rPr>
              <a:t>Method</a:t>
            </a:r>
            <a:endParaRPr lang="en-US" sz="4800" dirty="0"/>
          </a:p>
        </p:txBody>
      </p:sp>
      <p:sp>
        <p:nvSpPr>
          <p:cNvPr id="3" name="Subtitle 2"/>
          <p:cNvSpPr>
            <a:spLocks noGrp="1"/>
          </p:cNvSpPr>
          <p:nvPr>
            <p:ph type="subTitle" idx="1"/>
          </p:nvPr>
        </p:nvSpPr>
        <p:spPr/>
        <p:txBody>
          <a:bodyPr>
            <a:normAutofit/>
          </a:bodyPr>
          <a:lstStyle/>
          <a:p>
            <a:pPr lvl="0" fontAlgn="base">
              <a:spcBef>
                <a:spcPts val="400"/>
              </a:spcBef>
              <a:spcAft>
                <a:spcPct val="0"/>
              </a:spcAft>
              <a:buClr>
                <a:schemeClr val="accent1"/>
              </a:buClr>
              <a:buSzPct val="68000"/>
              <a:defRPr/>
            </a:pPr>
            <a:r>
              <a:rPr lang="en-US" sz="4000" b="1" cap="small" dirty="0">
                <a:solidFill>
                  <a:srgbClr val="68150D"/>
                </a:solidFill>
              </a:rPr>
              <a:t>An </a:t>
            </a:r>
            <a:r>
              <a:rPr lang="en-US" sz="4000" b="1" i="1" cap="small" dirty="0">
                <a:solidFill>
                  <a:srgbClr val="68150D"/>
                </a:solidFill>
              </a:rPr>
              <a:t>‘Always Event’</a:t>
            </a:r>
          </a:p>
          <a:p>
            <a:pPr lvl="0" fontAlgn="base">
              <a:spcBef>
                <a:spcPts val="400"/>
              </a:spcBef>
              <a:spcAft>
                <a:spcPct val="0"/>
              </a:spcAft>
              <a:buClr>
                <a:schemeClr val="accent1"/>
              </a:buClr>
              <a:buSzPct val="68000"/>
              <a:defRPr/>
            </a:pPr>
            <a:r>
              <a:rPr lang="en-US" sz="4000" b="1" cap="small" dirty="0">
                <a:solidFill>
                  <a:schemeClr val="tx1">
                    <a:lumMod val="65000"/>
                    <a:lumOff val="35000"/>
                  </a:schemeClr>
                </a:solidFill>
              </a:rPr>
              <a:t>Part 2: </a:t>
            </a:r>
            <a:r>
              <a:rPr lang="en-US" sz="4000" b="1" cap="small" dirty="0" smtClean="0">
                <a:solidFill>
                  <a:schemeClr val="tx1">
                    <a:lumMod val="65000"/>
                    <a:lumOff val="35000"/>
                  </a:schemeClr>
                </a:solidFill>
              </a:rPr>
              <a:t>Teach-back</a:t>
            </a:r>
            <a:endParaRPr lang="en-US" sz="4000" b="1" cap="small" dirty="0">
              <a:solidFill>
                <a:schemeClr val="tx1">
                  <a:lumMod val="65000"/>
                  <a:lumOff val="35000"/>
                </a:schemeClr>
              </a:solidFill>
            </a:endParaRPr>
          </a:p>
        </p:txBody>
      </p:sp>
    </p:spTree>
    <p:extLst>
      <p:ext uri="{BB962C8B-B14F-4D97-AF65-F5344CB8AC3E}">
        <p14:creationId xmlns:p14="http://schemas.microsoft.com/office/powerpoint/2010/main" val="9180786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cap="small" dirty="0" smtClean="0"/>
              <a:t>Part 2: Teach-back - Objectives</a:t>
            </a:r>
            <a:endParaRPr lang="en-US" sz="3600" i="1" dirty="0">
              <a:solidFill>
                <a:schemeClr val="bg2">
                  <a:lumMod val="25000"/>
                </a:schemeClr>
              </a:solidFill>
            </a:endParaRPr>
          </a:p>
        </p:txBody>
      </p:sp>
      <p:sp>
        <p:nvSpPr>
          <p:cNvPr id="2" name="Content Placeholder 1"/>
          <p:cNvSpPr>
            <a:spLocks noGrp="1"/>
          </p:cNvSpPr>
          <p:nvPr>
            <p:ph idx="1"/>
          </p:nvPr>
        </p:nvSpPr>
        <p:spPr/>
        <p:txBody>
          <a:bodyPr>
            <a:normAutofit/>
          </a:bodyPr>
          <a:lstStyle/>
          <a:p>
            <a:pPr marL="457200" indent="-457200">
              <a:spcBef>
                <a:spcPts val="600"/>
              </a:spcBef>
              <a:spcAft>
                <a:spcPts val="600"/>
              </a:spcAft>
              <a:buFont typeface="+mj-lt"/>
              <a:buAutoNum type="arabicPeriod"/>
            </a:pPr>
            <a:r>
              <a:rPr lang="en-US" sz="2800" dirty="0" smtClean="0"/>
              <a:t>Describe teach-back and the ten key elements of teach-back</a:t>
            </a:r>
          </a:p>
          <a:p>
            <a:pPr marL="457200" indent="-457200">
              <a:spcBef>
                <a:spcPts val="600"/>
              </a:spcBef>
              <a:spcAft>
                <a:spcPts val="600"/>
              </a:spcAft>
              <a:buFont typeface="+mj-lt"/>
              <a:buAutoNum type="arabicPeriod"/>
            </a:pPr>
            <a:r>
              <a:rPr lang="en-US" sz="2800" dirty="0" smtClean="0"/>
              <a:t>Demonstrate effective use of teach-back communication skills</a:t>
            </a:r>
          </a:p>
          <a:p>
            <a:pPr marL="457200" indent="-457200">
              <a:spcBef>
                <a:spcPts val="600"/>
              </a:spcBef>
              <a:spcAft>
                <a:spcPts val="600"/>
              </a:spcAft>
              <a:buFont typeface="+mj-lt"/>
              <a:buAutoNum type="arabicPeriod"/>
            </a:pPr>
            <a:r>
              <a:rPr lang="en-US" sz="2800" dirty="0" smtClean="0"/>
              <a:t>Develop personal implementation plan for utilizing teach-back</a:t>
            </a:r>
          </a:p>
          <a:p>
            <a:pPr marL="109537" indent="0">
              <a:buNone/>
            </a:pPr>
            <a:endParaRPr lang="en-US" sz="1200" dirty="0" smtClean="0"/>
          </a:p>
        </p:txBody>
      </p:sp>
      <p:sp>
        <p:nvSpPr>
          <p:cNvPr id="4" name="Slide Number Placeholder 3"/>
          <p:cNvSpPr>
            <a:spLocks noGrp="1"/>
          </p:cNvSpPr>
          <p:nvPr>
            <p:ph type="sldNum" sz="quarter" idx="12"/>
          </p:nvPr>
        </p:nvSpPr>
        <p:spPr/>
        <p:txBody>
          <a:bodyPr/>
          <a:lstStyle/>
          <a:p>
            <a:pPr>
              <a:defRPr/>
            </a:pPr>
            <a:fld id="{3FC0E9EB-A7E9-45A5-ACD3-6140C2C266C1}" type="slidenum">
              <a:rPr lang="en-US" smtClean="0"/>
              <a:pPr>
                <a:defRPr/>
              </a:pPr>
              <a:t>32</a:t>
            </a:fld>
            <a:endParaRPr lang="en-US" sz="1200" dirty="0">
              <a:solidFill>
                <a:schemeClr val="tx2"/>
              </a:solidFill>
            </a:endParaRPr>
          </a:p>
        </p:txBody>
      </p:sp>
    </p:spTree>
    <p:extLst>
      <p:ext uri="{BB962C8B-B14F-4D97-AF65-F5344CB8AC3E}">
        <p14:creationId xmlns:p14="http://schemas.microsoft.com/office/powerpoint/2010/main" val="10013249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cap="small" dirty="0" smtClean="0">
                <a:solidFill>
                  <a:schemeClr val="bg2">
                    <a:lumMod val="25000"/>
                  </a:schemeClr>
                </a:solidFill>
              </a:rPr>
              <a:t>Question</a:t>
            </a:r>
            <a:endParaRPr lang="en-US" cap="small" dirty="0">
              <a:solidFill>
                <a:schemeClr val="bg2">
                  <a:lumMod val="25000"/>
                </a:schemeClr>
              </a:solidFill>
            </a:endParaRPr>
          </a:p>
        </p:txBody>
      </p:sp>
      <p:sp>
        <p:nvSpPr>
          <p:cNvPr id="8" name="Subtitle 7"/>
          <p:cNvSpPr>
            <a:spLocks noGrp="1"/>
          </p:cNvSpPr>
          <p:nvPr>
            <p:ph type="body" idx="1"/>
          </p:nvPr>
        </p:nvSpPr>
        <p:spPr>
          <a:xfrm>
            <a:off x="3429000" y="2590800"/>
            <a:ext cx="4038600" cy="609601"/>
          </a:xfrm>
        </p:spPr>
        <p:txBody>
          <a:bodyPr>
            <a:normAutofit/>
          </a:bodyPr>
          <a:lstStyle/>
          <a:p>
            <a:pPr>
              <a:spcBef>
                <a:spcPts val="600"/>
              </a:spcBef>
              <a:spcAft>
                <a:spcPts val="600"/>
              </a:spcAft>
            </a:pPr>
            <a:r>
              <a:rPr lang="en-US" sz="2800" dirty="0" smtClean="0">
                <a:solidFill>
                  <a:schemeClr val="tx1"/>
                </a:solidFill>
              </a:rPr>
              <a:t>Are you using teach-back?</a:t>
            </a:r>
            <a:endParaRPr lang="en-US" sz="2800" dirty="0">
              <a:solidFill>
                <a:schemeClr val="tx1"/>
              </a:solidFill>
            </a:endParaRPr>
          </a:p>
        </p:txBody>
      </p:sp>
      <p:sp>
        <p:nvSpPr>
          <p:cNvPr id="4" name="Slide Number Placeholder 3"/>
          <p:cNvSpPr>
            <a:spLocks noGrp="1"/>
          </p:cNvSpPr>
          <p:nvPr>
            <p:ph type="sldNum" sz="quarter" idx="12"/>
          </p:nvPr>
        </p:nvSpPr>
        <p:spPr/>
        <p:txBody>
          <a:bodyPr/>
          <a:lstStyle/>
          <a:p>
            <a:pPr>
              <a:defRPr/>
            </a:pPr>
            <a:fld id="{3FC0E9EB-A7E9-45A5-ACD3-6140C2C266C1}" type="slidenum">
              <a:rPr lang="en-US" smtClean="0">
                <a:solidFill>
                  <a:schemeClr val="tx1"/>
                </a:solidFill>
              </a:rPr>
              <a:pPr>
                <a:defRPr/>
              </a:pPr>
              <a:t>33</a:t>
            </a:fld>
            <a:endParaRPr lang="en-US" sz="1200" dirty="0">
              <a:solidFill>
                <a:schemeClr val="tx1"/>
              </a:solidFill>
            </a:endParaRPr>
          </a:p>
        </p:txBody>
      </p:sp>
      <p:sp>
        <p:nvSpPr>
          <p:cNvPr id="3" name="Rectangle 2"/>
          <p:cNvSpPr/>
          <p:nvPr/>
        </p:nvSpPr>
        <p:spPr>
          <a:xfrm>
            <a:off x="685800" y="609600"/>
            <a:ext cx="4481548" cy="769441"/>
          </a:xfrm>
          <a:prstGeom prst="rect">
            <a:avLst/>
          </a:prstGeom>
        </p:spPr>
        <p:txBody>
          <a:bodyPr wrap="none">
            <a:spAutoFit/>
          </a:bodyPr>
          <a:lstStyle/>
          <a:p>
            <a:r>
              <a:rPr lang="en-US" sz="4400" b="1" cap="small" dirty="0">
                <a:solidFill>
                  <a:srgbClr val="1F497D"/>
                </a:solidFill>
                <a:latin typeface="Calibri"/>
                <a:ea typeface="+mj-ea"/>
                <a:cs typeface="+mj-cs"/>
              </a:rPr>
              <a:t>Part 2: Teach-back </a:t>
            </a:r>
            <a:endParaRPr lang="en-US" dirty="0"/>
          </a:p>
        </p:txBody>
      </p:sp>
    </p:spTree>
    <p:extLst>
      <p:ext uri="{BB962C8B-B14F-4D97-AF65-F5344CB8AC3E}">
        <p14:creationId xmlns:p14="http://schemas.microsoft.com/office/powerpoint/2010/main" val="12543055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Are You Using Teach-Back</a:t>
            </a:r>
            <a:r>
              <a:rPr lang="en-US" dirty="0" smtClean="0"/>
              <a:t>? Survey</a:t>
            </a:r>
            <a:endParaRPr lang="en-US" dirty="0"/>
          </a:p>
        </p:txBody>
      </p:sp>
      <p:sp>
        <p:nvSpPr>
          <p:cNvPr id="3" name="Content Placeholder 2"/>
          <p:cNvSpPr>
            <a:spLocks noGrp="1"/>
          </p:cNvSpPr>
          <p:nvPr>
            <p:ph sz="half" idx="1"/>
          </p:nvPr>
        </p:nvSpPr>
        <p:spPr/>
        <p:txBody>
          <a:bodyPr>
            <a:normAutofit fontScale="92500" lnSpcReduction="10000"/>
          </a:bodyPr>
          <a:lstStyle/>
          <a:p>
            <a:pPr marL="0" indent="0">
              <a:buNone/>
            </a:pPr>
            <a:endParaRPr lang="en-US" dirty="0" smtClean="0"/>
          </a:p>
          <a:p>
            <a:endParaRPr lang="en-US" dirty="0"/>
          </a:p>
          <a:p>
            <a:endParaRPr lang="en-US" dirty="0" smtClean="0"/>
          </a:p>
          <a:p>
            <a:endParaRPr lang="en-US" dirty="0"/>
          </a:p>
          <a:p>
            <a:endParaRPr lang="en-US" dirty="0" smtClean="0"/>
          </a:p>
          <a:p>
            <a:pPr marL="0" indent="0">
              <a:buNone/>
            </a:pPr>
            <a:endParaRPr lang="en-US" dirty="0" smtClean="0"/>
          </a:p>
          <a:p>
            <a:pPr marL="0" indent="0">
              <a:buNone/>
            </a:pPr>
            <a:endParaRPr lang="en-US" dirty="0"/>
          </a:p>
          <a:p>
            <a:pPr marL="0" indent="0">
              <a:buNone/>
            </a:pPr>
            <a:r>
              <a:rPr lang="en-US" sz="1900" dirty="0">
                <a:hlinkClick r:id="rId3" tooltip="http://www.ahrq.gov/sites/default/files/wysiwyg/professionals/quality-patient-safety/patient-family-engagement/pfeprimarycare/AreYouUsingTeachBack.pdf"/>
              </a:rPr>
              <a:t>http://</a:t>
            </a:r>
            <a:r>
              <a:rPr lang="en-US" sz="1900" dirty="0" smtClean="0">
                <a:hlinkClick r:id="rId3" tooltip="http://www.ahrq.gov/sites/default/files/wysiwyg/professionals/quality-patient-safety/patient-family-engagement/pfeprimarycare/AreYouUsingTeachBack.pdf"/>
              </a:rPr>
              <a:t>www.ahrq.gov/sites/default/files/wysiwyg/professionals/quality-patient-safety/patient-family-engagement/pfeprimarycare/AreYouUsingTeachBack.pdf</a:t>
            </a:r>
            <a:endParaRPr lang="en-US" sz="1900" dirty="0" smtClean="0"/>
          </a:p>
          <a:p>
            <a:pPr marL="0" indent="0">
              <a:buNone/>
            </a:pPr>
            <a:endParaRPr lang="en-US" sz="1900" dirty="0"/>
          </a:p>
        </p:txBody>
      </p:sp>
      <p:sp>
        <p:nvSpPr>
          <p:cNvPr id="6" name="Content Placeholder 5"/>
          <p:cNvSpPr>
            <a:spLocks noGrp="1"/>
          </p:cNvSpPr>
          <p:nvPr>
            <p:ph sz="half" idx="2"/>
          </p:nvPr>
        </p:nvSpPr>
        <p:spPr/>
        <p:txBody>
          <a:bodyPr>
            <a:normAutofit fontScale="92500" lnSpcReduction="10000"/>
          </a:bodyPr>
          <a:lstStyle/>
          <a:p>
            <a:pPr marL="514350" indent="-514350">
              <a:buFont typeface="+mj-lt"/>
              <a:buAutoNum type="arabicPeriod"/>
            </a:pPr>
            <a:r>
              <a:rPr lang="en-US" dirty="0" smtClean="0"/>
              <a:t>Have you reviewed any teach-back materials?</a:t>
            </a:r>
          </a:p>
          <a:p>
            <a:pPr marL="514350" indent="-514350">
              <a:buFont typeface="+mj-lt"/>
              <a:buAutoNum type="arabicPeriod"/>
            </a:pPr>
            <a:r>
              <a:rPr lang="en-US" dirty="0" smtClean="0"/>
              <a:t>Do you typically use the teach-back process with your patients/residents?</a:t>
            </a:r>
          </a:p>
          <a:p>
            <a:pPr marL="514350" indent="-514350">
              <a:buFont typeface="+mj-lt"/>
              <a:buAutoNum type="arabicPeriod"/>
            </a:pPr>
            <a:r>
              <a:rPr lang="en-US" dirty="0" smtClean="0"/>
              <a:t>Are the patient/resident teach-back materials available to patients?</a:t>
            </a:r>
          </a:p>
          <a:p>
            <a:pPr marL="514350" indent="-514350">
              <a:buFont typeface="+mj-lt"/>
              <a:buAutoNum type="arabicPeriod"/>
            </a:pPr>
            <a:r>
              <a:rPr lang="en-US" dirty="0" smtClean="0"/>
              <a:t>Is the use of teach-back encouraged in your practice/organization?</a:t>
            </a:r>
            <a:endParaRPr lang="en-US" dirty="0"/>
          </a:p>
        </p:txBody>
      </p:sp>
      <p:sp>
        <p:nvSpPr>
          <p:cNvPr id="4" name="Slide Number Placeholder 3"/>
          <p:cNvSpPr>
            <a:spLocks noGrp="1"/>
          </p:cNvSpPr>
          <p:nvPr>
            <p:ph type="sldNum" sz="quarter" idx="12"/>
          </p:nvPr>
        </p:nvSpPr>
        <p:spPr/>
        <p:txBody>
          <a:bodyPr/>
          <a:lstStyle/>
          <a:p>
            <a:fld id="{67A44140-696D-4EC9-8153-1A58B0DD935C}" type="slidenum">
              <a:rPr lang="en-US" smtClean="0">
                <a:solidFill>
                  <a:srgbClr val="C0504D">
                    <a:lumMod val="50000"/>
                  </a:srgbClr>
                </a:solidFill>
              </a:rPr>
              <a:pPr/>
              <a:t>34</a:t>
            </a:fld>
            <a:endParaRPr lang="en-US" dirty="0">
              <a:solidFill>
                <a:srgbClr val="C0504D">
                  <a:lumMod val="50000"/>
                </a:srgbClr>
              </a:solidFill>
            </a:endParaRPr>
          </a:p>
        </p:txBody>
      </p:sp>
      <p:pic>
        <p:nvPicPr>
          <p:cNvPr id="5" name="Picture 4" descr="Are you using teach-back" title="Educational document"/>
          <p:cNvPicPr>
            <a:picLocks noChangeAspect="1"/>
          </p:cNvPicPr>
          <p:nvPr/>
        </p:nvPicPr>
        <p:blipFill rotWithShape="1">
          <a:blip r:embed="rId4"/>
          <a:srcRect l="21303" t="16667" r="23060" b="6522"/>
          <a:stretch/>
        </p:blipFill>
        <p:spPr>
          <a:xfrm>
            <a:off x="660336" y="1752600"/>
            <a:ext cx="3632327" cy="2819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195764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cap="small" dirty="0" smtClean="0">
                <a:solidFill>
                  <a:schemeClr val="bg2">
                    <a:lumMod val="25000"/>
                  </a:schemeClr>
                </a:solidFill>
              </a:rPr>
              <a:t>Objective 1 </a:t>
            </a:r>
            <a:endParaRPr lang="en-US" cap="small" dirty="0">
              <a:solidFill>
                <a:schemeClr val="bg2">
                  <a:lumMod val="25000"/>
                </a:schemeClr>
              </a:solidFill>
            </a:endParaRPr>
          </a:p>
        </p:txBody>
      </p:sp>
      <p:sp>
        <p:nvSpPr>
          <p:cNvPr id="8" name="Subtitle 7"/>
          <p:cNvSpPr>
            <a:spLocks noGrp="1"/>
          </p:cNvSpPr>
          <p:nvPr>
            <p:ph type="body" idx="1"/>
          </p:nvPr>
        </p:nvSpPr>
        <p:spPr>
          <a:xfrm>
            <a:off x="3886200" y="2590800"/>
            <a:ext cx="4038600" cy="1490663"/>
          </a:xfrm>
        </p:spPr>
        <p:txBody>
          <a:bodyPr>
            <a:noAutofit/>
          </a:bodyPr>
          <a:lstStyle/>
          <a:p>
            <a:pPr>
              <a:spcBef>
                <a:spcPts val="600"/>
              </a:spcBef>
              <a:spcAft>
                <a:spcPts val="600"/>
              </a:spcAft>
            </a:pPr>
            <a:r>
              <a:rPr lang="en-US" sz="2800" dirty="0" smtClean="0">
                <a:solidFill>
                  <a:schemeClr val="tx1"/>
                </a:solidFill>
              </a:rPr>
              <a:t>Describe teach-back and the ten key elements of teach-back</a:t>
            </a:r>
            <a:endParaRPr lang="en-US" sz="2800" dirty="0">
              <a:solidFill>
                <a:schemeClr val="tx1"/>
              </a:solidFill>
            </a:endParaRPr>
          </a:p>
        </p:txBody>
      </p:sp>
      <p:sp>
        <p:nvSpPr>
          <p:cNvPr id="4" name="Slide Number Placeholder 3"/>
          <p:cNvSpPr>
            <a:spLocks noGrp="1"/>
          </p:cNvSpPr>
          <p:nvPr>
            <p:ph type="sldNum" sz="quarter" idx="12"/>
          </p:nvPr>
        </p:nvSpPr>
        <p:spPr/>
        <p:txBody>
          <a:bodyPr/>
          <a:lstStyle/>
          <a:p>
            <a:pPr>
              <a:defRPr/>
            </a:pPr>
            <a:fld id="{3FC0E9EB-A7E9-45A5-ACD3-6140C2C266C1}" type="slidenum">
              <a:rPr lang="en-US" smtClean="0">
                <a:solidFill>
                  <a:schemeClr val="tx1"/>
                </a:solidFill>
              </a:rPr>
              <a:pPr>
                <a:defRPr/>
              </a:pPr>
              <a:t>35</a:t>
            </a:fld>
            <a:endParaRPr lang="en-US" sz="1200" dirty="0">
              <a:solidFill>
                <a:schemeClr val="tx1"/>
              </a:solidFill>
            </a:endParaRPr>
          </a:p>
        </p:txBody>
      </p:sp>
      <p:sp>
        <p:nvSpPr>
          <p:cNvPr id="3" name="Rectangle 2"/>
          <p:cNvSpPr/>
          <p:nvPr/>
        </p:nvSpPr>
        <p:spPr>
          <a:xfrm>
            <a:off x="685800" y="533400"/>
            <a:ext cx="4481548" cy="769441"/>
          </a:xfrm>
          <a:prstGeom prst="rect">
            <a:avLst/>
          </a:prstGeom>
        </p:spPr>
        <p:txBody>
          <a:bodyPr wrap="none">
            <a:spAutoFit/>
          </a:bodyPr>
          <a:lstStyle/>
          <a:p>
            <a:r>
              <a:rPr lang="en-US" sz="4400" b="1" cap="small" dirty="0">
                <a:solidFill>
                  <a:srgbClr val="1F497D"/>
                </a:solidFill>
                <a:latin typeface="Calibri"/>
                <a:ea typeface="+mj-ea"/>
                <a:cs typeface="+mj-cs"/>
              </a:rPr>
              <a:t>Part 2: Teach-back </a:t>
            </a:r>
            <a:endParaRPr lang="en-US" dirty="0"/>
          </a:p>
        </p:txBody>
      </p:sp>
    </p:spTree>
    <p:extLst>
      <p:ext uri="{BB962C8B-B14F-4D97-AF65-F5344CB8AC3E}">
        <p14:creationId xmlns:p14="http://schemas.microsoft.com/office/powerpoint/2010/main" val="31846560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cap="small" dirty="0" smtClean="0">
                <a:solidFill>
                  <a:srgbClr val="1F497D"/>
                </a:solidFill>
              </a:rPr>
              <a:t>Teach-Back</a:t>
            </a:r>
            <a:r>
              <a:rPr lang="en-US" cap="small" dirty="0" smtClean="0"/>
              <a:t>: What it is</a:t>
            </a:r>
            <a:endParaRPr lang="en-US" cap="small" dirty="0"/>
          </a:p>
        </p:txBody>
      </p:sp>
      <p:sp>
        <p:nvSpPr>
          <p:cNvPr id="4" name="Slide Number Placeholder 3"/>
          <p:cNvSpPr>
            <a:spLocks noGrp="1"/>
          </p:cNvSpPr>
          <p:nvPr>
            <p:ph type="sldNum" sz="quarter" idx="12"/>
          </p:nvPr>
        </p:nvSpPr>
        <p:spPr/>
        <p:txBody>
          <a:bodyPr/>
          <a:lstStyle/>
          <a:p>
            <a:pPr>
              <a:defRPr/>
            </a:pPr>
            <a:fld id="{3FC0E9EB-A7E9-45A5-ACD3-6140C2C266C1}" type="slidenum">
              <a:rPr lang="en-US" smtClean="0">
                <a:solidFill>
                  <a:prstClr val="black"/>
                </a:solidFill>
              </a:rPr>
              <a:pPr>
                <a:defRPr/>
              </a:pPr>
              <a:t>36</a:t>
            </a:fld>
            <a:endParaRPr lang="en-US" sz="1200" dirty="0">
              <a:solidFill>
                <a:srgbClr val="464646"/>
              </a:solidFill>
            </a:endParaRPr>
          </a:p>
        </p:txBody>
      </p:sp>
      <p:sp>
        <p:nvSpPr>
          <p:cNvPr id="2" name="Content Placeholder 1"/>
          <p:cNvSpPr>
            <a:spLocks noGrp="1"/>
          </p:cNvSpPr>
          <p:nvPr>
            <p:ph idx="1"/>
          </p:nvPr>
        </p:nvSpPr>
        <p:spPr>
          <a:xfrm>
            <a:off x="457200" y="1600200"/>
            <a:ext cx="4953000" cy="4525963"/>
          </a:xfrm>
        </p:spPr>
        <p:txBody>
          <a:bodyPr>
            <a:normAutofit/>
          </a:bodyPr>
          <a:lstStyle/>
          <a:p>
            <a:pPr>
              <a:spcBef>
                <a:spcPts val="600"/>
              </a:spcBef>
              <a:spcAft>
                <a:spcPts val="600"/>
              </a:spcAft>
            </a:pPr>
            <a:r>
              <a:rPr lang="en-US" sz="2400" dirty="0" smtClean="0"/>
              <a:t>An evidence-based communication technique used </a:t>
            </a:r>
            <a:r>
              <a:rPr lang="en-US" sz="2400" b="1" cap="small" dirty="0" smtClean="0">
                <a:solidFill>
                  <a:srgbClr val="C00000"/>
                </a:solidFill>
                <a:effectLst>
                  <a:outerShdw blurRad="38100" dist="38100" dir="2700000" algn="tl">
                    <a:srgbClr val="000000">
                      <a:alpha val="43137"/>
                    </a:srgbClr>
                  </a:outerShdw>
                </a:effectLst>
              </a:rPr>
              <a:t>to help patients remember and understand important information</a:t>
            </a:r>
          </a:p>
          <a:p>
            <a:pPr>
              <a:spcBef>
                <a:spcPts val="600"/>
              </a:spcBef>
              <a:spcAft>
                <a:spcPts val="600"/>
              </a:spcAft>
            </a:pPr>
            <a:r>
              <a:rPr lang="en-US" sz="2400" dirty="0" smtClean="0"/>
              <a:t>Involves</a:t>
            </a:r>
            <a:r>
              <a:rPr lang="en-US" sz="2400" dirty="0"/>
              <a:t>:</a:t>
            </a:r>
            <a:endParaRPr lang="en-US" sz="2400" dirty="0" smtClean="0"/>
          </a:p>
          <a:p>
            <a:pPr lvl="1">
              <a:spcBef>
                <a:spcPts val="600"/>
              </a:spcBef>
              <a:spcAft>
                <a:spcPts val="600"/>
              </a:spcAft>
            </a:pPr>
            <a:r>
              <a:rPr lang="en-US" sz="2400" dirty="0" smtClean="0"/>
              <a:t>Asking the patient to explain in their own words or demonstrate the information discussed</a:t>
            </a:r>
          </a:p>
          <a:p>
            <a:pPr>
              <a:spcBef>
                <a:spcPts val="600"/>
              </a:spcBef>
              <a:spcAft>
                <a:spcPts val="600"/>
              </a:spcAft>
            </a:pPr>
            <a:r>
              <a:rPr lang="en-US" sz="2400" dirty="0" smtClean="0"/>
              <a:t>Gives the patient ownership regarding his or her healthcare</a:t>
            </a:r>
          </a:p>
          <a:p>
            <a:pPr lvl="1">
              <a:spcAft>
                <a:spcPts val="600"/>
              </a:spcAft>
            </a:pPr>
            <a:endParaRPr lang="en-US" dirty="0" smtClean="0"/>
          </a:p>
        </p:txBody>
      </p:sp>
      <p:pic>
        <p:nvPicPr>
          <p:cNvPr id="6" name="Picture 5" title="Doctor and patien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562600" y="2057400"/>
            <a:ext cx="3393305"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227072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cap="small" dirty="0" smtClean="0"/>
              <a:t>Teach-Back: What it is</a:t>
            </a:r>
            <a:endParaRPr lang="en-US" cap="small" dirty="0"/>
          </a:p>
        </p:txBody>
      </p:sp>
      <p:sp>
        <p:nvSpPr>
          <p:cNvPr id="6" name="Text Placeholder 5"/>
          <p:cNvSpPr>
            <a:spLocks noGrp="1"/>
          </p:cNvSpPr>
          <p:nvPr>
            <p:ph type="body" idx="1"/>
          </p:nvPr>
        </p:nvSpPr>
        <p:spPr/>
        <p:txBody>
          <a:bodyPr/>
          <a:lstStyle/>
          <a:p>
            <a:pPr algn="ctr"/>
            <a:r>
              <a:rPr lang="en-US" sz="2800" dirty="0" smtClean="0"/>
              <a:t>Medication</a:t>
            </a:r>
            <a:r>
              <a:rPr lang="en-US" dirty="0" smtClean="0"/>
              <a:t> Reconciliation</a:t>
            </a:r>
            <a:endParaRPr lang="en-US" dirty="0"/>
          </a:p>
        </p:txBody>
      </p:sp>
      <p:sp>
        <p:nvSpPr>
          <p:cNvPr id="8" name="Text Placeholder 7"/>
          <p:cNvSpPr>
            <a:spLocks noGrp="1"/>
          </p:cNvSpPr>
          <p:nvPr>
            <p:ph type="body" sz="quarter" idx="3"/>
          </p:nvPr>
        </p:nvSpPr>
        <p:spPr/>
        <p:txBody>
          <a:bodyPr/>
          <a:lstStyle/>
          <a:p>
            <a:pPr algn="ctr"/>
            <a:r>
              <a:rPr lang="en-US" sz="2800" dirty="0" smtClean="0"/>
              <a:t>Information</a:t>
            </a:r>
            <a:r>
              <a:rPr lang="en-US" dirty="0" smtClean="0"/>
              <a:t> Reconciliation</a:t>
            </a:r>
            <a:endParaRPr lang="en-US" dirty="0"/>
          </a:p>
        </p:txBody>
      </p:sp>
      <p:sp>
        <p:nvSpPr>
          <p:cNvPr id="4" name="Slide Number Placeholder 3"/>
          <p:cNvSpPr>
            <a:spLocks noGrp="1"/>
          </p:cNvSpPr>
          <p:nvPr>
            <p:ph type="sldNum" sz="quarter" idx="12"/>
          </p:nvPr>
        </p:nvSpPr>
        <p:spPr/>
        <p:txBody>
          <a:bodyPr/>
          <a:lstStyle/>
          <a:p>
            <a:pPr>
              <a:defRPr/>
            </a:pPr>
            <a:fld id="{3FC0E9EB-A7E9-45A5-ACD3-6140C2C266C1}" type="slidenum">
              <a:rPr lang="en-US" smtClean="0">
                <a:solidFill>
                  <a:prstClr val="black"/>
                </a:solidFill>
              </a:rPr>
              <a:pPr>
                <a:defRPr/>
              </a:pPr>
              <a:t>37</a:t>
            </a:fld>
            <a:endParaRPr lang="en-US" sz="1200" dirty="0">
              <a:solidFill>
                <a:srgbClr val="464646"/>
              </a:solidFill>
            </a:endParaRPr>
          </a:p>
        </p:txBody>
      </p:sp>
      <p:pic>
        <p:nvPicPr>
          <p:cNvPr id="5" name="Content Placeholder 4" title="Medications"/>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143000" y="2438400"/>
            <a:ext cx="2633471" cy="3951288"/>
          </a:xfrm>
          <a:prstGeom prst="rect">
            <a:avLst/>
          </a:prstGeom>
          <a:ln>
            <a:noFill/>
          </a:ln>
          <a:effectLst>
            <a:outerShdw blurRad="292100" dist="139700" dir="2700000" algn="tl" rotWithShape="0">
              <a:srgbClr val="333333">
                <a:alpha val="65000"/>
              </a:srgbClr>
            </a:outerShdw>
          </a:effectLst>
        </p:spPr>
      </p:pic>
      <p:pic>
        <p:nvPicPr>
          <p:cNvPr id="9" name="Content Placeholder 8" title="Information graphic"/>
          <p:cNvPicPr>
            <a:picLocks noGrp="1" noChangeAspect="1"/>
          </p:cNvPicPr>
          <p:nvPr>
            <p:ph sz="quarter" idx="4"/>
          </p:nvPr>
        </p:nvPicPr>
        <p:blipFill rotWithShape="1">
          <a:blip r:embed="rId4" cstate="print">
            <a:extLst>
              <a:ext uri="{28A0092B-C50C-407E-A947-70E740481C1C}">
                <a14:useLocalDpi xmlns:a14="http://schemas.microsoft.com/office/drawing/2010/main" val="0"/>
              </a:ext>
            </a:extLst>
          </a:blip>
          <a:srcRect/>
          <a:stretch/>
        </p:blipFill>
        <p:spPr>
          <a:xfrm>
            <a:off x="5058697" y="2895600"/>
            <a:ext cx="3170903" cy="26945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93052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cap="small" dirty="0" smtClean="0"/>
              <a:t>Teach-Back: What it is</a:t>
            </a:r>
            <a:endParaRPr lang="en-US" cap="small" dirty="0"/>
          </a:p>
        </p:txBody>
      </p:sp>
      <p:sp>
        <p:nvSpPr>
          <p:cNvPr id="2" name="Content Placeholder 1"/>
          <p:cNvSpPr>
            <a:spLocks noGrp="1"/>
          </p:cNvSpPr>
          <p:nvPr>
            <p:ph idx="1"/>
          </p:nvPr>
        </p:nvSpPr>
        <p:spPr/>
        <p:txBody>
          <a:bodyPr/>
          <a:lstStyle/>
          <a:p>
            <a:pPr>
              <a:spcBef>
                <a:spcPts val="600"/>
              </a:spcBef>
              <a:spcAft>
                <a:spcPts val="600"/>
              </a:spcAft>
            </a:pPr>
            <a:r>
              <a:rPr lang="en-US" sz="2400" b="1" cap="small" dirty="0" smtClean="0">
                <a:solidFill>
                  <a:srgbClr val="C00000"/>
                </a:solidFill>
                <a:effectLst>
                  <a:outerShdw blurRad="38100" dist="38100" dir="2700000" algn="tl">
                    <a:srgbClr val="000000">
                      <a:alpha val="43137"/>
                    </a:srgbClr>
                  </a:outerShdw>
                </a:effectLst>
              </a:rPr>
              <a:t>What it is not</a:t>
            </a:r>
            <a:r>
              <a:rPr lang="en-US" sz="2400" dirty="0" smtClean="0"/>
              <a:t>:</a:t>
            </a:r>
            <a:r>
              <a:rPr lang="en-US" sz="2400" b="1" dirty="0" smtClean="0">
                <a:solidFill>
                  <a:srgbClr val="C00000"/>
                </a:solidFill>
                <a:effectLst>
                  <a:outerShdw blurRad="38100" dist="38100" dir="2700000" algn="tl">
                    <a:srgbClr val="000000">
                      <a:alpha val="43137"/>
                    </a:srgbClr>
                  </a:outerShdw>
                </a:effectLst>
              </a:rPr>
              <a:t> </a:t>
            </a:r>
            <a:r>
              <a:rPr lang="en-US" sz="2400" dirty="0" smtClean="0"/>
              <a:t>A </a:t>
            </a:r>
            <a:r>
              <a:rPr lang="en-US" sz="2400" dirty="0"/>
              <a:t>test of the </a:t>
            </a:r>
            <a:r>
              <a:rPr lang="en-US" sz="2400" dirty="0" smtClean="0"/>
              <a:t>patient </a:t>
            </a:r>
            <a:endParaRPr lang="en-US" sz="2400" dirty="0"/>
          </a:p>
          <a:p>
            <a:pPr marL="392113" lvl="1" indent="0">
              <a:spcBef>
                <a:spcPts val="600"/>
              </a:spcBef>
              <a:spcAft>
                <a:spcPts val="600"/>
              </a:spcAft>
              <a:buNone/>
            </a:pPr>
            <a:r>
              <a:rPr lang="en-US" sz="2400" i="1" dirty="0" smtClean="0"/>
              <a:t>“Do you understand?”</a:t>
            </a:r>
          </a:p>
          <a:p>
            <a:pPr marL="392113" lvl="1" indent="0">
              <a:spcBef>
                <a:spcPts val="600"/>
              </a:spcBef>
              <a:spcAft>
                <a:spcPts val="600"/>
              </a:spcAft>
              <a:buNone/>
            </a:pPr>
            <a:r>
              <a:rPr lang="en-US" sz="2400" i="1" dirty="0" smtClean="0"/>
              <a:t>“Do you have any questions?”</a:t>
            </a:r>
          </a:p>
          <a:p>
            <a:pPr>
              <a:spcBef>
                <a:spcPts val="600"/>
              </a:spcBef>
              <a:spcAft>
                <a:spcPts val="600"/>
              </a:spcAft>
            </a:pPr>
            <a:r>
              <a:rPr lang="en-US" sz="2400" b="1" cap="small" dirty="0" smtClean="0">
                <a:solidFill>
                  <a:srgbClr val="C00000"/>
                </a:solidFill>
                <a:effectLst>
                  <a:outerShdw blurRad="38100" dist="38100" dir="2700000" algn="tl">
                    <a:srgbClr val="000000">
                      <a:alpha val="43137"/>
                    </a:srgbClr>
                  </a:outerShdw>
                </a:effectLst>
              </a:rPr>
              <a:t>What it is</a:t>
            </a:r>
            <a:r>
              <a:rPr lang="en-US" sz="2400" dirty="0" smtClean="0"/>
              <a:t>: How </a:t>
            </a:r>
            <a:r>
              <a:rPr lang="en-US" sz="2400" dirty="0"/>
              <a:t>well </a:t>
            </a:r>
            <a:r>
              <a:rPr lang="en-US" sz="2400" dirty="0" smtClean="0"/>
              <a:t>you explained a concept</a:t>
            </a:r>
          </a:p>
          <a:p>
            <a:pPr marL="392113" lvl="1" indent="0">
              <a:spcBef>
                <a:spcPts val="600"/>
              </a:spcBef>
              <a:spcAft>
                <a:spcPts val="600"/>
              </a:spcAft>
              <a:buNone/>
            </a:pPr>
            <a:r>
              <a:rPr lang="en-US" sz="2400" i="1" dirty="0" smtClean="0"/>
              <a:t>“We covered a lot of information today and I want to be sure I explained everything clearly, what are some signs when you should call the doctor?”</a:t>
            </a:r>
          </a:p>
        </p:txBody>
      </p:sp>
      <p:sp>
        <p:nvSpPr>
          <p:cNvPr id="4" name="Slide Number Placeholder 3"/>
          <p:cNvSpPr>
            <a:spLocks noGrp="1"/>
          </p:cNvSpPr>
          <p:nvPr>
            <p:ph type="sldNum" sz="quarter" idx="12"/>
          </p:nvPr>
        </p:nvSpPr>
        <p:spPr/>
        <p:txBody>
          <a:bodyPr/>
          <a:lstStyle/>
          <a:p>
            <a:pPr>
              <a:defRPr/>
            </a:pPr>
            <a:fld id="{3FC0E9EB-A7E9-45A5-ACD3-6140C2C266C1}" type="slidenum">
              <a:rPr lang="en-US" smtClean="0">
                <a:solidFill>
                  <a:prstClr val="black"/>
                </a:solidFill>
              </a:rPr>
              <a:pPr>
                <a:defRPr/>
              </a:pPr>
              <a:t>38</a:t>
            </a:fld>
            <a:endParaRPr lang="en-US" sz="1200" dirty="0">
              <a:solidFill>
                <a:srgbClr val="464646"/>
              </a:solidFill>
            </a:endParaRPr>
          </a:p>
        </p:txBody>
      </p:sp>
    </p:spTree>
    <p:extLst>
      <p:ext uri="{BB962C8B-B14F-4D97-AF65-F5344CB8AC3E}">
        <p14:creationId xmlns:p14="http://schemas.microsoft.com/office/powerpoint/2010/main" val="26630152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792162"/>
          </a:xfrm>
        </p:spPr>
        <p:txBody>
          <a:bodyPr>
            <a:normAutofit fontScale="90000"/>
          </a:bodyPr>
          <a:lstStyle/>
          <a:p>
            <a:r>
              <a:rPr lang="en-US" cap="small" dirty="0">
                <a:solidFill>
                  <a:srgbClr val="1F497D"/>
                </a:solidFill>
              </a:rPr>
              <a:t>Teach-back: Information </a:t>
            </a:r>
            <a:r>
              <a:rPr lang="en-US" cap="small" dirty="0" smtClean="0">
                <a:solidFill>
                  <a:srgbClr val="1F497D"/>
                </a:solidFill>
              </a:rPr>
              <a:t>Reconciliation</a:t>
            </a:r>
            <a:endParaRPr lang="en-US" dirty="0"/>
          </a:p>
        </p:txBody>
      </p:sp>
      <p:sp>
        <p:nvSpPr>
          <p:cNvPr id="4" name="Slide Number Placeholder 3"/>
          <p:cNvSpPr>
            <a:spLocks noGrp="1"/>
          </p:cNvSpPr>
          <p:nvPr>
            <p:ph type="sldNum" sz="quarter" idx="12"/>
          </p:nvPr>
        </p:nvSpPr>
        <p:spPr/>
        <p:txBody>
          <a:bodyPr/>
          <a:lstStyle/>
          <a:p>
            <a:fld id="{3FC0E9EB-A7E9-45A5-ACD3-6140C2C266C1}" type="slidenum">
              <a:rPr lang="en-US" smtClean="0"/>
              <a:pPr/>
              <a:t>39</a:t>
            </a:fld>
            <a:endParaRPr lang="en-US" dirty="0"/>
          </a:p>
        </p:txBody>
      </p:sp>
      <p:graphicFrame>
        <p:nvGraphicFramePr>
          <p:cNvPr id="11" name="Diagram 10" title="SALSA circular graph"/>
          <p:cNvGraphicFramePr/>
          <p:nvPr>
            <p:extLst>
              <p:ext uri="{D42A27DB-BD31-4B8C-83A1-F6EECF244321}">
                <p14:modId xmlns:p14="http://schemas.microsoft.com/office/powerpoint/2010/main" val="3798052257"/>
              </p:ext>
            </p:extLst>
          </p:nvPr>
        </p:nvGraphicFramePr>
        <p:xfrm>
          <a:off x="1143000" y="1026695"/>
          <a:ext cx="7348471"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3597991" y="3441413"/>
            <a:ext cx="2438488" cy="584775"/>
          </a:xfrm>
          <a:prstGeom prst="rect">
            <a:avLst/>
          </a:prstGeom>
          <a:noFill/>
        </p:spPr>
        <p:txBody>
          <a:bodyPr wrap="none" rtlCol="0">
            <a:spAutoFit/>
          </a:bodyPr>
          <a:lstStyle/>
          <a:p>
            <a:r>
              <a:rPr lang="en-US" sz="3200" b="1" dirty="0" smtClean="0">
                <a:solidFill>
                  <a:srgbClr val="1F4907"/>
                </a:solidFill>
              </a:rPr>
              <a:t>Information</a:t>
            </a:r>
            <a:endParaRPr lang="en-US" sz="3200" b="1" dirty="0">
              <a:solidFill>
                <a:srgbClr val="1F4907"/>
              </a:solidFill>
            </a:endParaRPr>
          </a:p>
        </p:txBody>
      </p:sp>
      <p:sp>
        <p:nvSpPr>
          <p:cNvPr id="2" name="TextBox 1"/>
          <p:cNvSpPr txBox="1"/>
          <p:nvPr/>
        </p:nvSpPr>
        <p:spPr>
          <a:xfrm>
            <a:off x="762000" y="1295400"/>
            <a:ext cx="2121093" cy="584775"/>
          </a:xfrm>
          <a:prstGeom prst="rect">
            <a:avLst/>
          </a:prstGeom>
          <a:noFill/>
        </p:spPr>
        <p:txBody>
          <a:bodyPr wrap="none" rtlCol="0">
            <a:spAutoFit/>
          </a:bodyPr>
          <a:lstStyle/>
          <a:p>
            <a:r>
              <a:rPr lang="en-US" sz="3200" b="1" dirty="0" smtClean="0">
                <a:solidFill>
                  <a:srgbClr val="FFCC00"/>
                </a:solidFill>
              </a:rPr>
              <a:t>S-A-L-S-A</a:t>
            </a:r>
            <a:endParaRPr lang="en-US" sz="3200" b="1" dirty="0">
              <a:solidFill>
                <a:srgbClr val="FFCC00"/>
              </a:solidFill>
            </a:endParaRPr>
          </a:p>
        </p:txBody>
      </p:sp>
    </p:spTree>
    <p:extLst>
      <p:ext uri="{BB962C8B-B14F-4D97-AF65-F5344CB8AC3E}">
        <p14:creationId xmlns:p14="http://schemas.microsoft.com/office/powerpoint/2010/main" val="2025285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Are You Assessing the Health Literacy          of Your Patients?</a:t>
            </a:r>
            <a:endParaRPr lang="en-US" dirty="0"/>
          </a:p>
        </p:txBody>
      </p:sp>
      <p:sp>
        <p:nvSpPr>
          <p:cNvPr id="7" name="Content Placeholder 6"/>
          <p:cNvSpPr>
            <a:spLocks noGrp="1"/>
          </p:cNvSpPr>
          <p:nvPr>
            <p:ph idx="1"/>
          </p:nvPr>
        </p:nvSpPr>
        <p:spPr/>
        <p:txBody>
          <a:bodyPr>
            <a:normAutofit fontScale="92500" lnSpcReduction="20000"/>
          </a:bodyPr>
          <a:lstStyle/>
          <a:p>
            <a:pPr marL="0" indent="0">
              <a:buNone/>
            </a:pPr>
            <a:r>
              <a:rPr lang="en-US" dirty="0"/>
              <a:t>Assessing health literacy:</a:t>
            </a:r>
          </a:p>
          <a:p>
            <a:r>
              <a:rPr lang="en-US" dirty="0"/>
              <a:t>“How often do you have someone help you read hospital materials?” </a:t>
            </a:r>
          </a:p>
          <a:p>
            <a:r>
              <a:rPr lang="en-US" dirty="0"/>
              <a:t>“How confident are you filling out medical forms by yourself?” </a:t>
            </a:r>
          </a:p>
          <a:p>
            <a:r>
              <a:rPr lang="en-US" dirty="0"/>
              <a:t>“How often do you have problems learning about your medical condition because of difficulty understanding written information?”</a:t>
            </a:r>
          </a:p>
          <a:p>
            <a:endParaRPr lang="en-US" dirty="0"/>
          </a:p>
          <a:p>
            <a:pPr marL="0" indent="0">
              <a:buNone/>
            </a:pPr>
            <a:r>
              <a:rPr lang="en-US" sz="2600" dirty="0">
                <a:hlinkClick r:id="rId3" tooltip="https://www.stfm.org/fmhub/fm2004/September/Lisa588.pdf   "/>
              </a:rPr>
              <a:t>https://www.stfm.org/fmhub/fm2004/September/Lisa588.pdf   </a:t>
            </a:r>
            <a:endParaRPr lang="en-US" sz="2600" dirty="0"/>
          </a:p>
        </p:txBody>
      </p:sp>
      <p:sp>
        <p:nvSpPr>
          <p:cNvPr id="4" name="Slide Number Placeholder 3"/>
          <p:cNvSpPr>
            <a:spLocks noGrp="1"/>
          </p:cNvSpPr>
          <p:nvPr>
            <p:ph type="sldNum" sz="quarter" idx="12"/>
          </p:nvPr>
        </p:nvSpPr>
        <p:spPr/>
        <p:txBody>
          <a:bodyPr/>
          <a:lstStyle/>
          <a:p>
            <a:fld id="{67A44140-696D-4EC9-8153-1A58B0DD935C}" type="slidenum">
              <a:rPr lang="en-US" smtClean="0"/>
              <a:pPr/>
              <a:t>4</a:t>
            </a:fld>
            <a:endParaRPr lang="en-US" dirty="0"/>
          </a:p>
        </p:txBody>
      </p:sp>
    </p:spTree>
    <p:extLst>
      <p:ext uri="{BB962C8B-B14F-4D97-AF65-F5344CB8AC3E}">
        <p14:creationId xmlns:p14="http://schemas.microsoft.com/office/powerpoint/2010/main" val="28913498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cap="small" dirty="0" smtClean="0"/>
              <a:t>Teach-Back</a:t>
            </a:r>
            <a:r>
              <a:rPr lang="en-US" cap="small" dirty="0"/>
              <a:t>: </a:t>
            </a:r>
            <a:r>
              <a:rPr lang="en-US" cap="small" dirty="0" smtClean="0"/>
              <a:t>10 Elements</a:t>
            </a:r>
            <a:endParaRPr lang="en-US" dirty="0"/>
          </a:p>
        </p:txBody>
      </p:sp>
      <p:sp>
        <p:nvSpPr>
          <p:cNvPr id="2" name="Content Placeholder 1"/>
          <p:cNvSpPr>
            <a:spLocks noGrp="1"/>
          </p:cNvSpPr>
          <p:nvPr>
            <p:ph idx="1"/>
          </p:nvPr>
        </p:nvSpPr>
        <p:spPr>
          <a:xfrm>
            <a:off x="140368" y="1752600"/>
            <a:ext cx="5410200" cy="4373563"/>
          </a:xfrm>
        </p:spPr>
        <p:txBody>
          <a:bodyPr>
            <a:noAutofit/>
          </a:bodyPr>
          <a:lstStyle/>
          <a:p>
            <a:pPr marL="0" indent="0">
              <a:spcBef>
                <a:spcPts val="600"/>
              </a:spcBef>
              <a:spcAft>
                <a:spcPts val="600"/>
              </a:spcAft>
              <a:buNone/>
            </a:pPr>
            <a:r>
              <a:rPr lang="en-US" sz="2400" dirty="0" smtClean="0"/>
              <a:t>Responsibility is on the healthcare professional.</a:t>
            </a:r>
          </a:p>
          <a:p>
            <a:pPr marL="914400" lvl="1" indent="-457200">
              <a:spcBef>
                <a:spcPts val="600"/>
              </a:spcBef>
              <a:spcAft>
                <a:spcPts val="600"/>
              </a:spcAft>
              <a:buFont typeface="+mj-lt"/>
              <a:buAutoNum type="arabicPeriod"/>
            </a:pPr>
            <a:r>
              <a:rPr lang="en-US" sz="2400" dirty="0" smtClean="0"/>
              <a:t>Use a caring tone of voice and attitude</a:t>
            </a:r>
          </a:p>
          <a:p>
            <a:pPr marL="914400" lvl="1" indent="-457200">
              <a:spcBef>
                <a:spcPts val="600"/>
              </a:spcBef>
              <a:spcAft>
                <a:spcPts val="600"/>
              </a:spcAft>
              <a:buFont typeface="+mj-lt"/>
              <a:buAutoNum type="arabicPeriod"/>
            </a:pPr>
            <a:r>
              <a:rPr lang="en-US" sz="2400" dirty="0" smtClean="0"/>
              <a:t>Display comfortable body language and make eye contact</a:t>
            </a:r>
          </a:p>
          <a:p>
            <a:pPr marL="914400" lvl="1" indent="-457200">
              <a:spcBef>
                <a:spcPts val="600"/>
              </a:spcBef>
              <a:spcAft>
                <a:spcPts val="600"/>
              </a:spcAft>
              <a:buFont typeface="+mj-lt"/>
              <a:buAutoNum type="arabicPeriod"/>
            </a:pPr>
            <a:r>
              <a:rPr lang="en-US" sz="2400" dirty="0" smtClean="0"/>
              <a:t>Use plain language, not medical terminology </a:t>
            </a:r>
          </a:p>
          <a:p>
            <a:pPr marL="792163" lvl="2" indent="0">
              <a:spcBef>
                <a:spcPts val="600"/>
              </a:spcBef>
              <a:spcAft>
                <a:spcPts val="600"/>
              </a:spcAft>
              <a:buNone/>
            </a:pPr>
            <a:r>
              <a:rPr lang="en-US" i="1" dirty="0" smtClean="0"/>
              <a:t>“The doctor has changed how much medicine you should take . . .”</a:t>
            </a:r>
          </a:p>
          <a:p>
            <a:pPr marL="392113" lvl="1" indent="0">
              <a:buNone/>
            </a:pPr>
            <a:r>
              <a:rPr lang="en-US" sz="2400" i="1" dirty="0" smtClean="0"/>
              <a:t> </a:t>
            </a:r>
          </a:p>
        </p:txBody>
      </p:sp>
      <p:sp>
        <p:nvSpPr>
          <p:cNvPr id="4" name="Slide Number Placeholder 3"/>
          <p:cNvSpPr>
            <a:spLocks noGrp="1"/>
          </p:cNvSpPr>
          <p:nvPr>
            <p:ph type="sldNum" sz="quarter" idx="12"/>
          </p:nvPr>
        </p:nvSpPr>
        <p:spPr/>
        <p:txBody>
          <a:bodyPr/>
          <a:lstStyle/>
          <a:p>
            <a:pPr>
              <a:defRPr/>
            </a:pPr>
            <a:fld id="{3FC0E9EB-A7E9-45A5-ACD3-6140C2C266C1}" type="slidenum">
              <a:rPr lang="en-US" smtClean="0">
                <a:solidFill>
                  <a:prstClr val="black"/>
                </a:solidFill>
              </a:rPr>
              <a:pPr>
                <a:defRPr/>
              </a:pPr>
              <a:t>40</a:t>
            </a:fld>
            <a:endParaRPr lang="en-US" sz="1200" dirty="0">
              <a:solidFill>
                <a:srgbClr val="464646"/>
              </a:solidFill>
            </a:endParaRPr>
          </a:p>
        </p:txBody>
      </p:sp>
      <p:sp>
        <p:nvSpPr>
          <p:cNvPr id="5" name="TextBox 4" descr="10 Elements of Competence for Using Teach-back Effectively" title="Box with text"/>
          <p:cNvSpPr txBox="1"/>
          <p:nvPr/>
        </p:nvSpPr>
        <p:spPr>
          <a:xfrm>
            <a:off x="5562600" y="2057400"/>
            <a:ext cx="3262432" cy="1200329"/>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pPr algn="ctr"/>
            <a:r>
              <a:rPr lang="en-US" b="1" dirty="0" smtClean="0">
                <a:solidFill>
                  <a:srgbClr val="C00000"/>
                </a:solidFill>
                <a:latin typeface="+mj-lt"/>
              </a:rPr>
              <a:t>Handout </a:t>
            </a:r>
          </a:p>
          <a:p>
            <a:pPr algn="ctr"/>
            <a:r>
              <a:rPr lang="en-US" b="1" dirty="0" smtClean="0"/>
              <a:t>10 Elements of Competence</a:t>
            </a:r>
          </a:p>
          <a:p>
            <a:pPr algn="ctr"/>
            <a:r>
              <a:rPr lang="en-US" b="1" dirty="0" smtClean="0"/>
              <a:t>For Using Teach-back </a:t>
            </a:r>
          </a:p>
          <a:p>
            <a:pPr algn="ctr"/>
            <a:r>
              <a:rPr lang="en-US" b="1" dirty="0" smtClean="0"/>
              <a:t>Effectively</a:t>
            </a:r>
            <a:endParaRPr lang="en-US" b="1" dirty="0"/>
          </a:p>
        </p:txBody>
      </p:sp>
    </p:spTree>
    <p:extLst>
      <p:ext uri="{BB962C8B-B14F-4D97-AF65-F5344CB8AC3E}">
        <p14:creationId xmlns:p14="http://schemas.microsoft.com/office/powerpoint/2010/main" val="2958798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cap="small" dirty="0" smtClean="0"/>
              <a:t>Teach-Back</a:t>
            </a:r>
            <a:r>
              <a:rPr lang="en-US" cap="small" dirty="0"/>
              <a:t>: </a:t>
            </a:r>
            <a:r>
              <a:rPr lang="en-US" cap="small" dirty="0" smtClean="0"/>
              <a:t>Ten Elements</a:t>
            </a:r>
            <a:endParaRPr lang="en-US" dirty="0"/>
          </a:p>
        </p:txBody>
      </p:sp>
      <p:sp>
        <p:nvSpPr>
          <p:cNvPr id="2" name="Content Placeholder 1"/>
          <p:cNvSpPr>
            <a:spLocks noGrp="1"/>
          </p:cNvSpPr>
          <p:nvPr>
            <p:ph idx="1"/>
          </p:nvPr>
        </p:nvSpPr>
        <p:spPr/>
        <p:txBody>
          <a:bodyPr/>
          <a:lstStyle/>
          <a:p>
            <a:pPr marL="457200" indent="-457200">
              <a:spcBef>
                <a:spcPts val="600"/>
              </a:spcBef>
              <a:spcAft>
                <a:spcPts val="600"/>
              </a:spcAft>
              <a:buFont typeface="+mj-lt"/>
              <a:buAutoNum type="arabicPeriod" startAt="4"/>
            </a:pPr>
            <a:r>
              <a:rPr lang="en-US" sz="2400" dirty="0"/>
              <a:t>Ask the patient </a:t>
            </a:r>
            <a:r>
              <a:rPr lang="en-US" sz="2400" dirty="0" smtClean="0"/>
              <a:t>to explain back using </a:t>
            </a:r>
            <a:r>
              <a:rPr lang="en-US" sz="2400" dirty="0"/>
              <a:t>their </a:t>
            </a:r>
            <a:r>
              <a:rPr lang="en-US" sz="2400" dirty="0" smtClean="0"/>
              <a:t>own                                 words</a:t>
            </a:r>
            <a:endParaRPr lang="en-US" sz="2400" dirty="0"/>
          </a:p>
          <a:p>
            <a:pPr marL="392113" lvl="1" indent="0">
              <a:spcBef>
                <a:spcPts val="600"/>
              </a:spcBef>
              <a:spcAft>
                <a:spcPts val="600"/>
              </a:spcAft>
              <a:buNone/>
            </a:pPr>
            <a:r>
              <a:rPr lang="en-US" sz="2000" i="1" dirty="0" smtClean="0"/>
              <a:t>“</a:t>
            </a:r>
            <a:r>
              <a:rPr lang="en-US" sz="2400" i="1" dirty="0" smtClean="0"/>
              <a:t>Tell </a:t>
            </a:r>
            <a:r>
              <a:rPr lang="en-US" sz="2400" i="1" dirty="0"/>
              <a:t>me what you will do when you get home.”</a:t>
            </a:r>
          </a:p>
          <a:p>
            <a:pPr marL="457200" indent="-457200">
              <a:spcBef>
                <a:spcPts val="600"/>
              </a:spcBef>
              <a:spcAft>
                <a:spcPts val="600"/>
              </a:spcAft>
              <a:buFont typeface="+mj-lt"/>
              <a:buAutoNum type="arabicPeriod" startAt="4"/>
            </a:pPr>
            <a:r>
              <a:rPr lang="en-US" sz="2400" dirty="0" smtClean="0"/>
              <a:t>Use non-shaming, open-ended questions</a:t>
            </a:r>
            <a:endParaRPr lang="en-US" sz="2400" i="1" dirty="0"/>
          </a:p>
          <a:p>
            <a:pPr marL="392113" lvl="1" indent="0">
              <a:spcBef>
                <a:spcPts val="0"/>
              </a:spcBef>
              <a:buNone/>
            </a:pPr>
            <a:r>
              <a:rPr lang="en-US" sz="2400" i="1" dirty="0" smtClean="0"/>
              <a:t>“Because you have several new pills, </a:t>
            </a:r>
          </a:p>
          <a:p>
            <a:pPr marL="392113" lvl="1" indent="0">
              <a:spcBef>
                <a:spcPts val="0"/>
              </a:spcBef>
              <a:buNone/>
            </a:pPr>
            <a:r>
              <a:rPr lang="en-US" sz="2400" i="1" dirty="0" smtClean="0"/>
              <a:t>what will you do if you forget to take </a:t>
            </a:r>
          </a:p>
          <a:p>
            <a:pPr marL="392113" lvl="1" indent="0">
              <a:spcBef>
                <a:spcPts val="0"/>
              </a:spcBef>
              <a:buNone/>
            </a:pPr>
            <a:r>
              <a:rPr lang="en-US" sz="2400" i="1" dirty="0" smtClean="0"/>
              <a:t>them one morning?”</a:t>
            </a:r>
          </a:p>
          <a:p>
            <a:pPr marL="109537" indent="0">
              <a:buNone/>
            </a:pPr>
            <a:endParaRPr lang="en-US" sz="2600" dirty="0"/>
          </a:p>
          <a:p>
            <a:endParaRPr lang="en-US" sz="2600" dirty="0"/>
          </a:p>
          <a:p>
            <a:endParaRPr lang="en-US" sz="2600" i="1" dirty="0" smtClean="0"/>
          </a:p>
          <a:p>
            <a:pPr marL="109537" indent="0">
              <a:buNone/>
            </a:pPr>
            <a:endParaRPr lang="en-US" sz="1900" i="1" dirty="0" smtClean="0"/>
          </a:p>
          <a:p>
            <a:pPr marL="109537" indent="0">
              <a:buNone/>
            </a:pPr>
            <a:endParaRPr lang="en-US" dirty="0"/>
          </a:p>
        </p:txBody>
      </p:sp>
      <p:sp>
        <p:nvSpPr>
          <p:cNvPr id="4" name="Slide Number Placeholder 3"/>
          <p:cNvSpPr>
            <a:spLocks noGrp="1"/>
          </p:cNvSpPr>
          <p:nvPr>
            <p:ph type="sldNum" sz="quarter" idx="12"/>
          </p:nvPr>
        </p:nvSpPr>
        <p:spPr/>
        <p:txBody>
          <a:bodyPr/>
          <a:lstStyle/>
          <a:p>
            <a:pPr>
              <a:defRPr/>
            </a:pPr>
            <a:fld id="{3FC0E9EB-A7E9-45A5-ACD3-6140C2C266C1}" type="slidenum">
              <a:rPr lang="en-US" smtClean="0">
                <a:solidFill>
                  <a:prstClr val="black"/>
                </a:solidFill>
              </a:rPr>
              <a:pPr>
                <a:defRPr/>
              </a:pPr>
              <a:t>41</a:t>
            </a:fld>
            <a:endParaRPr lang="en-US" sz="1200" dirty="0">
              <a:solidFill>
                <a:srgbClr val="464646"/>
              </a:solidFill>
            </a:endParaRPr>
          </a:p>
        </p:txBody>
      </p:sp>
      <p:pic>
        <p:nvPicPr>
          <p:cNvPr id="6" name="Picture 5" title="Doctor and pati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3048000"/>
            <a:ext cx="1981200" cy="2971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930504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cap="small" dirty="0" smtClean="0"/>
              <a:t>Teach-Back: Ten Elements</a:t>
            </a:r>
            <a:endParaRPr lang="en-US" dirty="0"/>
          </a:p>
        </p:txBody>
      </p:sp>
      <p:sp>
        <p:nvSpPr>
          <p:cNvPr id="2" name="Content Placeholder 1"/>
          <p:cNvSpPr>
            <a:spLocks noGrp="1"/>
          </p:cNvSpPr>
          <p:nvPr>
            <p:ph idx="1"/>
          </p:nvPr>
        </p:nvSpPr>
        <p:spPr>
          <a:xfrm>
            <a:off x="457200" y="1600200"/>
            <a:ext cx="5791200" cy="4525963"/>
          </a:xfrm>
        </p:spPr>
        <p:txBody>
          <a:bodyPr>
            <a:normAutofit lnSpcReduction="10000"/>
          </a:bodyPr>
          <a:lstStyle/>
          <a:p>
            <a:pPr marL="457200" indent="-457200">
              <a:spcBef>
                <a:spcPts val="600"/>
              </a:spcBef>
              <a:spcAft>
                <a:spcPts val="600"/>
              </a:spcAft>
              <a:buFont typeface="+mj-lt"/>
              <a:buAutoNum type="arabicPeriod" startAt="6"/>
            </a:pPr>
            <a:r>
              <a:rPr lang="en-US" sz="2400" dirty="0"/>
              <a:t>Avoid asking questions </a:t>
            </a:r>
            <a:r>
              <a:rPr lang="en-US" sz="2400" dirty="0" smtClean="0"/>
              <a:t>that </a:t>
            </a:r>
            <a:r>
              <a:rPr lang="en-US" sz="2400" dirty="0"/>
              <a:t>can be answered </a:t>
            </a:r>
            <a:r>
              <a:rPr lang="en-US" sz="2400" dirty="0" smtClean="0"/>
              <a:t>with a </a:t>
            </a:r>
            <a:r>
              <a:rPr lang="en-US" sz="2400" dirty="0"/>
              <a:t>simple yes or no</a:t>
            </a:r>
          </a:p>
          <a:p>
            <a:pPr marL="392113" lvl="1" indent="0">
              <a:spcBef>
                <a:spcPts val="600"/>
              </a:spcBef>
              <a:spcAft>
                <a:spcPts val="600"/>
              </a:spcAft>
              <a:buNone/>
            </a:pPr>
            <a:r>
              <a:rPr lang="en-US" sz="2400" i="1" dirty="0" smtClean="0"/>
              <a:t>“Do </a:t>
            </a:r>
            <a:r>
              <a:rPr lang="en-US" sz="2400" i="1" dirty="0"/>
              <a:t>you know how to use </a:t>
            </a:r>
            <a:r>
              <a:rPr lang="en-US" sz="2400" i="1" dirty="0" smtClean="0"/>
              <a:t>an inhaler?”</a:t>
            </a:r>
            <a:endParaRPr lang="en-US" sz="2400" i="1" dirty="0"/>
          </a:p>
          <a:p>
            <a:pPr marL="457200" indent="-457200">
              <a:spcBef>
                <a:spcPts val="600"/>
              </a:spcBef>
              <a:spcAft>
                <a:spcPts val="600"/>
              </a:spcAft>
              <a:buFont typeface="+mj-lt"/>
              <a:buAutoNum type="arabicPeriod" startAt="7"/>
            </a:pPr>
            <a:r>
              <a:rPr lang="en-US" sz="2400" dirty="0" smtClean="0"/>
              <a:t>If </a:t>
            </a:r>
            <a:r>
              <a:rPr lang="en-US" sz="2400" dirty="0"/>
              <a:t>the patient is not able </a:t>
            </a:r>
            <a:r>
              <a:rPr lang="en-US" sz="2400" dirty="0" smtClean="0"/>
              <a:t>to                              teach-back </a:t>
            </a:r>
            <a:r>
              <a:rPr lang="en-US" sz="2400" dirty="0"/>
              <a:t>correctly, </a:t>
            </a:r>
            <a:r>
              <a:rPr lang="en-US" sz="2400" dirty="0" smtClean="0"/>
              <a:t>explain again                     and </a:t>
            </a:r>
            <a:r>
              <a:rPr lang="en-US" sz="2400" dirty="0"/>
              <a:t>re-check</a:t>
            </a:r>
          </a:p>
          <a:p>
            <a:pPr marL="514350" indent="-457200">
              <a:spcBef>
                <a:spcPts val="600"/>
              </a:spcBef>
              <a:spcAft>
                <a:spcPts val="600"/>
              </a:spcAft>
              <a:buFont typeface="+mj-lt"/>
              <a:buAutoNum type="arabicPeriod" startAt="7"/>
            </a:pPr>
            <a:r>
              <a:rPr lang="en-US" sz="2400" dirty="0"/>
              <a:t>Emphasize that the </a:t>
            </a:r>
            <a:r>
              <a:rPr lang="en-US" sz="2400" dirty="0" smtClean="0"/>
              <a:t>responsibility to                            explain </a:t>
            </a:r>
            <a:r>
              <a:rPr lang="en-US" sz="2400" dirty="0"/>
              <a:t>clearly is on </a:t>
            </a:r>
            <a:r>
              <a:rPr lang="en-US" sz="2400" dirty="0" smtClean="0"/>
              <a:t>you</a:t>
            </a:r>
          </a:p>
          <a:p>
            <a:pPr marL="392113" lvl="1" indent="0">
              <a:spcBef>
                <a:spcPts val="600"/>
              </a:spcBef>
              <a:spcAft>
                <a:spcPts val="600"/>
              </a:spcAft>
              <a:buNone/>
            </a:pPr>
            <a:r>
              <a:rPr lang="en-US" sz="2400" i="1" dirty="0" smtClean="0"/>
              <a:t>“What are some signs you need to watch for that tell you when you need to call your doctor?”</a:t>
            </a:r>
            <a:endParaRPr lang="en-US" sz="2400" dirty="0" smtClean="0"/>
          </a:p>
          <a:p>
            <a:pPr marL="109537" indent="0">
              <a:buNone/>
            </a:pPr>
            <a:endParaRPr lang="en-US" sz="2400" dirty="0"/>
          </a:p>
          <a:p>
            <a:endParaRPr lang="en-US" sz="2400" i="1" dirty="0" smtClean="0"/>
          </a:p>
          <a:p>
            <a:pPr marL="109537" indent="0">
              <a:buNone/>
            </a:pPr>
            <a:endParaRPr lang="en-US" sz="2400" i="1" dirty="0" smtClean="0"/>
          </a:p>
          <a:p>
            <a:pPr marL="109537" indent="0">
              <a:buNone/>
            </a:pPr>
            <a:endParaRPr lang="en-US" sz="2400" dirty="0"/>
          </a:p>
        </p:txBody>
      </p:sp>
      <p:sp>
        <p:nvSpPr>
          <p:cNvPr id="4" name="Slide Number Placeholder 3"/>
          <p:cNvSpPr>
            <a:spLocks noGrp="1"/>
          </p:cNvSpPr>
          <p:nvPr>
            <p:ph type="sldNum" sz="quarter" idx="12"/>
          </p:nvPr>
        </p:nvSpPr>
        <p:spPr/>
        <p:txBody>
          <a:bodyPr/>
          <a:lstStyle/>
          <a:p>
            <a:pPr>
              <a:defRPr/>
            </a:pPr>
            <a:fld id="{3FC0E9EB-A7E9-45A5-ACD3-6140C2C266C1}" type="slidenum">
              <a:rPr lang="en-US" smtClean="0">
                <a:solidFill>
                  <a:prstClr val="black"/>
                </a:solidFill>
              </a:rPr>
              <a:pPr>
                <a:defRPr/>
              </a:pPr>
              <a:t>42</a:t>
            </a:fld>
            <a:endParaRPr lang="en-US" sz="1200" dirty="0">
              <a:solidFill>
                <a:srgbClr val="464646"/>
              </a:solidFill>
            </a:endParaRPr>
          </a:p>
        </p:txBody>
      </p:sp>
      <p:pic>
        <p:nvPicPr>
          <p:cNvPr id="6" name="Picture 5" title="Inhal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48400" y="2286000"/>
            <a:ext cx="2285789" cy="2438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896121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944562"/>
          </a:xfrm>
        </p:spPr>
        <p:txBody>
          <a:bodyPr>
            <a:normAutofit/>
          </a:bodyPr>
          <a:lstStyle/>
          <a:p>
            <a:r>
              <a:rPr lang="en-US" cap="small" dirty="0" smtClean="0"/>
              <a:t>Teach-Back</a:t>
            </a:r>
            <a:r>
              <a:rPr lang="en-US" cap="small" dirty="0"/>
              <a:t>: </a:t>
            </a:r>
            <a:r>
              <a:rPr lang="en-US" cap="small" dirty="0" smtClean="0"/>
              <a:t>Ten Elements</a:t>
            </a:r>
            <a:endParaRPr lang="en-US" dirty="0"/>
          </a:p>
        </p:txBody>
      </p:sp>
      <p:sp>
        <p:nvSpPr>
          <p:cNvPr id="4" name="Slide Number Placeholder 3"/>
          <p:cNvSpPr>
            <a:spLocks noGrp="1"/>
          </p:cNvSpPr>
          <p:nvPr>
            <p:ph type="sldNum" sz="quarter" idx="12"/>
          </p:nvPr>
        </p:nvSpPr>
        <p:spPr/>
        <p:txBody>
          <a:bodyPr/>
          <a:lstStyle/>
          <a:p>
            <a:pPr>
              <a:defRPr/>
            </a:pPr>
            <a:fld id="{3FC0E9EB-A7E9-45A5-ACD3-6140C2C266C1}" type="slidenum">
              <a:rPr lang="en-US" smtClean="0">
                <a:solidFill>
                  <a:prstClr val="black"/>
                </a:solidFill>
              </a:rPr>
              <a:pPr>
                <a:defRPr/>
              </a:pPr>
              <a:t>43</a:t>
            </a:fld>
            <a:endParaRPr lang="en-US" sz="1200" dirty="0">
              <a:solidFill>
                <a:srgbClr val="464646"/>
              </a:solidFill>
            </a:endParaRPr>
          </a:p>
        </p:txBody>
      </p:sp>
      <p:sp>
        <p:nvSpPr>
          <p:cNvPr id="2" name="Content Placeholder 1"/>
          <p:cNvSpPr>
            <a:spLocks noGrp="1"/>
          </p:cNvSpPr>
          <p:nvPr>
            <p:ph idx="4294967295"/>
          </p:nvPr>
        </p:nvSpPr>
        <p:spPr>
          <a:xfrm>
            <a:off x="457200" y="1112837"/>
            <a:ext cx="5959530" cy="4525963"/>
          </a:xfrm>
        </p:spPr>
        <p:txBody>
          <a:bodyPr/>
          <a:lstStyle/>
          <a:p>
            <a:pPr marL="457200" indent="-457200">
              <a:spcBef>
                <a:spcPts val="600"/>
              </a:spcBef>
              <a:spcAft>
                <a:spcPts val="600"/>
              </a:spcAft>
              <a:buFont typeface="+mj-lt"/>
              <a:buAutoNum type="arabicPeriod" startAt="9"/>
            </a:pPr>
            <a:r>
              <a:rPr lang="en-US" sz="2400" dirty="0" smtClean="0"/>
              <a:t>Use </a:t>
            </a:r>
            <a:r>
              <a:rPr lang="en-US" sz="2400" dirty="0"/>
              <a:t>reader-friendly print </a:t>
            </a:r>
            <a:r>
              <a:rPr lang="en-US" sz="2400" dirty="0" smtClean="0"/>
              <a:t>materials </a:t>
            </a:r>
            <a:r>
              <a:rPr lang="en-US" sz="2400" dirty="0"/>
              <a:t>to support </a:t>
            </a:r>
            <a:r>
              <a:rPr lang="en-US" sz="2400" dirty="0" smtClean="0"/>
              <a:t>learning</a:t>
            </a:r>
          </a:p>
          <a:p>
            <a:pPr marL="457200" indent="-457200">
              <a:spcBef>
                <a:spcPts val="600"/>
              </a:spcBef>
              <a:spcAft>
                <a:spcPts val="600"/>
              </a:spcAft>
              <a:buFont typeface="+mj-lt"/>
              <a:buAutoNum type="arabicPeriod" startAt="9"/>
            </a:pPr>
            <a:r>
              <a:rPr lang="en-US" sz="2400" dirty="0" smtClean="0"/>
              <a:t> Document </a:t>
            </a:r>
            <a:r>
              <a:rPr lang="en-US" sz="2400" dirty="0"/>
              <a:t>use of and patient </a:t>
            </a:r>
            <a:r>
              <a:rPr lang="en-US" sz="2400" dirty="0" smtClean="0"/>
              <a:t>                        	     response </a:t>
            </a:r>
            <a:r>
              <a:rPr lang="en-US" sz="2400" dirty="0"/>
              <a:t>to teach-back</a:t>
            </a:r>
          </a:p>
          <a:p>
            <a:pPr marL="109537" indent="0">
              <a:buNone/>
            </a:pPr>
            <a:endParaRPr lang="en-US" sz="2600" dirty="0" smtClean="0"/>
          </a:p>
          <a:p>
            <a:pPr marL="109537" indent="0">
              <a:buNone/>
            </a:pPr>
            <a:endParaRPr lang="en-US" sz="2600" dirty="0"/>
          </a:p>
          <a:p>
            <a:endParaRPr lang="en-US" sz="2600" i="1" dirty="0" smtClean="0"/>
          </a:p>
          <a:p>
            <a:pPr marL="109537" indent="0">
              <a:buNone/>
            </a:pPr>
            <a:endParaRPr lang="en-US" sz="1900" i="1" dirty="0" smtClean="0"/>
          </a:p>
          <a:p>
            <a:pPr marL="109537" indent="0">
              <a:buNone/>
            </a:pPr>
            <a:endParaRPr lang="en-US" dirty="0"/>
          </a:p>
        </p:txBody>
      </p:sp>
      <p:pic>
        <p:nvPicPr>
          <p:cNvPr id="4098" name="Picture 2" title="Heart Failure Zone teaching tool back"/>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989248">
            <a:off x="5734312" y="1670212"/>
            <a:ext cx="2656962" cy="38143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0" name="Picture 2" title="Heart Failure Zone teaching tool fro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427142">
            <a:off x="3401391" y="2831715"/>
            <a:ext cx="2959650" cy="3533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title="Stop Learn Go Brochure co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80202">
            <a:off x="1456606" y="3257534"/>
            <a:ext cx="1512103" cy="28816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73044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t>Teach-Back</a:t>
            </a:r>
            <a:r>
              <a:rPr lang="en-US" cap="small" dirty="0"/>
              <a:t>: </a:t>
            </a:r>
            <a:r>
              <a:rPr lang="en-US" cap="small" dirty="0" smtClean="0"/>
              <a:t>Summary</a:t>
            </a:r>
            <a:endParaRPr lang="en-US" cap="small" dirty="0"/>
          </a:p>
        </p:txBody>
      </p:sp>
      <p:sp>
        <p:nvSpPr>
          <p:cNvPr id="7171" name="Rectangle 3"/>
          <p:cNvSpPr>
            <a:spLocks noGrp="1" noChangeArrowheads="1"/>
          </p:cNvSpPr>
          <p:nvPr>
            <p:ph idx="1"/>
          </p:nvPr>
        </p:nvSpPr>
        <p:spPr/>
        <p:txBody>
          <a:bodyPr/>
          <a:lstStyle/>
          <a:p>
            <a:pPr>
              <a:lnSpc>
                <a:spcPct val="90000"/>
              </a:lnSpc>
              <a:spcBef>
                <a:spcPts val="600"/>
              </a:spcBef>
              <a:spcAft>
                <a:spcPts val="600"/>
              </a:spcAft>
            </a:pPr>
            <a:r>
              <a:rPr lang="en-US" altLang="en-US" sz="2800" dirty="0" smtClean="0"/>
              <a:t>Asking patients to repeat </a:t>
            </a:r>
            <a:r>
              <a:rPr lang="en-US" altLang="en-US" sz="2800" b="1" cap="small" dirty="0" smtClean="0">
                <a:solidFill>
                  <a:srgbClr val="C00000"/>
                </a:solidFill>
                <a:effectLst>
                  <a:outerShdw blurRad="38100" dist="38100" dir="2700000" algn="tl">
                    <a:srgbClr val="000000">
                      <a:alpha val="43137"/>
                    </a:srgbClr>
                  </a:outerShdw>
                </a:effectLst>
              </a:rPr>
              <a:t>in their own words</a:t>
            </a:r>
            <a:r>
              <a:rPr lang="en-US" altLang="en-US" sz="2800" dirty="0" smtClean="0"/>
              <a:t> what they need to know or do, in a non-shaming way</a:t>
            </a:r>
          </a:p>
          <a:p>
            <a:pPr>
              <a:lnSpc>
                <a:spcPct val="90000"/>
              </a:lnSpc>
              <a:spcBef>
                <a:spcPts val="600"/>
              </a:spcBef>
              <a:spcAft>
                <a:spcPts val="600"/>
              </a:spcAft>
            </a:pPr>
            <a:r>
              <a:rPr lang="en-US" altLang="en-US" sz="2800" b="1" cap="small" dirty="0" smtClean="0">
                <a:solidFill>
                  <a:srgbClr val="C00000"/>
                </a:solidFill>
                <a:effectLst>
                  <a:outerShdw blurRad="38100" dist="38100" dir="2700000" algn="tl">
                    <a:srgbClr val="000000">
                      <a:alpha val="43137"/>
                    </a:srgbClr>
                  </a:outerShdw>
                </a:effectLst>
              </a:rPr>
              <a:t>Not</a:t>
            </a:r>
            <a:r>
              <a:rPr lang="en-US" altLang="en-US" sz="2800" dirty="0" smtClean="0"/>
              <a:t> </a:t>
            </a:r>
            <a:r>
              <a:rPr lang="en-US" altLang="en-US" sz="2800" b="1" cap="small" dirty="0" smtClean="0">
                <a:solidFill>
                  <a:srgbClr val="C00000"/>
                </a:solidFill>
                <a:effectLst>
                  <a:outerShdw blurRad="38100" dist="38100" dir="2700000" algn="tl">
                    <a:srgbClr val="000000">
                      <a:alpha val="43137"/>
                    </a:srgbClr>
                  </a:outerShdw>
                </a:effectLst>
              </a:rPr>
              <a:t>a test of the patient</a:t>
            </a:r>
            <a:r>
              <a:rPr lang="en-US" altLang="en-US" sz="2800" dirty="0" smtClean="0"/>
              <a:t>, but of how well you explained a concept</a:t>
            </a:r>
          </a:p>
          <a:p>
            <a:pPr>
              <a:lnSpc>
                <a:spcPct val="90000"/>
              </a:lnSpc>
              <a:spcBef>
                <a:spcPts val="600"/>
              </a:spcBef>
              <a:spcAft>
                <a:spcPts val="600"/>
              </a:spcAft>
            </a:pPr>
            <a:r>
              <a:rPr lang="en-US" altLang="en-US" sz="2800" dirty="0" smtClean="0"/>
              <a:t>A chance to </a:t>
            </a:r>
            <a:r>
              <a:rPr lang="en-US" altLang="en-US" sz="2800" b="1" cap="small" dirty="0" smtClean="0">
                <a:solidFill>
                  <a:srgbClr val="C00000"/>
                </a:solidFill>
                <a:effectLst>
                  <a:outerShdw blurRad="38100" dist="38100" dir="2700000" algn="tl">
                    <a:srgbClr val="000000">
                      <a:alpha val="43137"/>
                    </a:srgbClr>
                  </a:outerShdw>
                </a:effectLst>
              </a:rPr>
              <a:t>check for understanding </a:t>
            </a:r>
            <a:r>
              <a:rPr lang="en-US" altLang="en-US" sz="2800" dirty="0" smtClean="0"/>
              <a:t>and, if necessary, </a:t>
            </a:r>
            <a:r>
              <a:rPr lang="en-US" altLang="en-US" sz="2800" dirty="0" smtClean="0">
                <a:effectLst>
                  <a:outerShdw blurRad="38100" dist="38100" dir="2700000" algn="tl">
                    <a:srgbClr val="000000">
                      <a:alpha val="43137"/>
                    </a:srgbClr>
                  </a:outerShdw>
                </a:effectLst>
              </a:rPr>
              <a:t>re-teach</a:t>
            </a:r>
            <a:r>
              <a:rPr lang="en-US" altLang="en-US" sz="2800" dirty="0" smtClean="0"/>
              <a:t> the information</a:t>
            </a:r>
          </a:p>
          <a:p>
            <a:pPr>
              <a:lnSpc>
                <a:spcPct val="90000"/>
              </a:lnSpc>
              <a:buFont typeface="Arial Unicode MS" pitchFamily="34" charset="-128"/>
              <a:buNone/>
            </a:pPr>
            <a:endParaRPr lang="en-US" altLang="en-US" sz="2800" dirty="0" smtClean="0"/>
          </a:p>
        </p:txBody>
      </p:sp>
      <p:sp>
        <p:nvSpPr>
          <p:cNvPr id="4" name="TextBox 3"/>
          <p:cNvSpPr txBox="1"/>
          <p:nvPr/>
        </p:nvSpPr>
        <p:spPr>
          <a:xfrm>
            <a:off x="1159848" y="4903857"/>
            <a:ext cx="6824304" cy="707886"/>
          </a:xfrm>
          <a:prstGeom prst="rect">
            <a:avLst/>
          </a:prstGeom>
          <a:noFill/>
        </p:spPr>
        <p:txBody>
          <a:bodyPr wrap="none" rtlCol="0">
            <a:spAutoFit/>
          </a:bodyPr>
          <a:lstStyle/>
          <a:p>
            <a:r>
              <a:rPr lang="en-US" sz="4000" b="1" i="1" dirty="0" smtClean="0">
                <a:solidFill>
                  <a:srgbClr val="1F497D"/>
                </a:solidFill>
                <a:effectLst>
                  <a:outerShdw blurRad="38100" dist="38100" dir="2700000" algn="tl">
                    <a:srgbClr val="000000">
                      <a:alpha val="43137"/>
                    </a:srgbClr>
                  </a:outerShdw>
                </a:effectLst>
              </a:rPr>
              <a:t>Information</a:t>
            </a:r>
            <a:r>
              <a:rPr lang="en-US" sz="4000" b="1" i="1" dirty="0" smtClean="0"/>
              <a:t> </a:t>
            </a:r>
            <a:r>
              <a:rPr lang="en-US" sz="4000" b="1" i="1" dirty="0" smtClean="0">
                <a:solidFill>
                  <a:srgbClr val="1F497D"/>
                </a:solidFill>
                <a:effectLst>
                  <a:outerShdw blurRad="38100" dist="38100" dir="2700000" algn="tl">
                    <a:srgbClr val="000000">
                      <a:alpha val="43137"/>
                    </a:srgbClr>
                  </a:outerShdw>
                </a:effectLst>
              </a:rPr>
              <a:t>Reconciliation!</a:t>
            </a:r>
            <a:endParaRPr lang="en-US" sz="4000" b="1" i="1" dirty="0">
              <a:solidFill>
                <a:srgbClr val="1F497D"/>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517818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cap="small" dirty="0"/>
              <a:t>Teach Back: </a:t>
            </a:r>
            <a:r>
              <a:rPr lang="en-US" cap="small" dirty="0" smtClean="0"/>
              <a:t>Demonstration</a:t>
            </a:r>
            <a:endParaRPr lang="en-US" cap="small" dirty="0"/>
          </a:p>
        </p:txBody>
      </p:sp>
      <p:sp>
        <p:nvSpPr>
          <p:cNvPr id="4" name="Slide Number Placeholder 3"/>
          <p:cNvSpPr>
            <a:spLocks noGrp="1"/>
          </p:cNvSpPr>
          <p:nvPr>
            <p:ph type="sldNum" sz="quarter" idx="12"/>
          </p:nvPr>
        </p:nvSpPr>
        <p:spPr/>
        <p:txBody>
          <a:bodyPr/>
          <a:lstStyle/>
          <a:p>
            <a:pPr>
              <a:defRPr/>
            </a:pPr>
            <a:fld id="{3FC0E9EB-A7E9-45A5-ACD3-6140C2C266C1}" type="slidenum">
              <a:rPr lang="en-US" smtClean="0">
                <a:solidFill>
                  <a:prstClr val="black"/>
                </a:solidFill>
              </a:rPr>
              <a:pPr>
                <a:defRPr/>
              </a:pPr>
              <a:t>45</a:t>
            </a:fld>
            <a:endParaRPr lang="en-US" sz="1200" dirty="0">
              <a:solidFill>
                <a:srgbClr val="464646"/>
              </a:solidFill>
            </a:endParaRPr>
          </a:p>
        </p:txBody>
      </p:sp>
      <p:pic>
        <p:nvPicPr>
          <p:cNvPr id="2050" name="Picture 2" title="Video clip photo of patient and educator">
            <a:hlinkClick r:id="rId3" action="ppaction://hlinkfile"/>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447800" y="1905000"/>
            <a:ext cx="5968871" cy="33667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Rectangle 4"/>
          <p:cNvSpPr/>
          <p:nvPr/>
        </p:nvSpPr>
        <p:spPr>
          <a:xfrm>
            <a:off x="1765235" y="5594921"/>
            <a:ext cx="5334000" cy="338554"/>
          </a:xfrm>
          <a:prstGeom prst="rect">
            <a:avLst/>
          </a:prstGeom>
        </p:spPr>
        <p:txBody>
          <a:bodyPr wrap="square">
            <a:spAutoFit/>
          </a:bodyPr>
          <a:lstStyle/>
          <a:p>
            <a:pPr algn="ctr"/>
            <a:r>
              <a:rPr lang="en-US" sz="1600" dirty="0">
                <a:latin typeface="+mj-lt"/>
                <a:hlinkClick r:id="rId5" tooltip="http://www.youtube.com/watch?v=2N0gCzdVFnM "/>
              </a:rPr>
              <a:t>http://</a:t>
            </a:r>
            <a:r>
              <a:rPr lang="en-US" sz="1600" dirty="0" smtClean="0">
                <a:latin typeface="+mj-lt"/>
                <a:hlinkClick r:id="rId5" tooltip="http://www.youtube.com/watch?v=2N0gCzdVFnM "/>
              </a:rPr>
              <a:t>www.youtube.com/watch?v=2N0gCzdVFnM </a:t>
            </a:r>
            <a:endParaRPr lang="en-US" sz="1600" dirty="0">
              <a:latin typeface="+mj-lt"/>
            </a:endParaRPr>
          </a:p>
        </p:txBody>
      </p:sp>
    </p:spTree>
    <p:extLst>
      <p:ext uri="{BB962C8B-B14F-4D97-AF65-F5344CB8AC3E}">
        <p14:creationId xmlns:p14="http://schemas.microsoft.com/office/powerpoint/2010/main" val="20065532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Discussion</a:t>
            </a:r>
            <a:endParaRPr lang="en-US" dirty="0"/>
          </a:p>
        </p:txBody>
      </p:sp>
      <p:sp>
        <p:nvSpPr>
          <p:cNvPr id="2" name="Slide Number Placeholder 1"/>
          <p:cNvSpPr>
            <a:spLocks noGrp="1"/>
          </p:cNvSpPr>
          <p:nvPr>
            <p:ph type="sldNum" sz="quarter" idx="12"/>
          </p:nvPr>
        </p:nvSpPr>
        <p:spPr/>
        <p:txBody>
          <a:bodyPr/>
          <a:lstStyle/>
          <a:p>
            <a:fld id="{1AE05731-C83E-40F8-A426-03F720FF7419}" type="slidenum">
              <a:rPr lang="en-US" smtClean="0"/>
              <a:pPr/>
              <a:t>46</a:t>
            </a:fld>
            <a:endParaRPr lang="en-US" dirty="0"/>
          </a:p>
        </p:txBody>
      </p:sp>
      <p:sp>
        <p:nvSpPr>
          <p:cNvPr id="3" name="Content Placeholder 2"/>
          <p:cNvSpPr txBox="1">
            <a:spLocks/>
          </p:cNvSpPr>
          <p:nvPr/>
        </p:nvSpPr>
        <p:spPr bwMode="auto">
          <a:xfrm>
            <a:off x="4419600" y="1905000"/>
            <a:ext cx="4191000" cy="251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8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4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0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8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spcAft>
                <a:spcPts val="600"/>
              </a:spcAft>
            </a:pPr>
            <a:r>
              <a:rPr lang="en-US" sz="2400" dirty="0" smtClean="0"/>
              <a:t>What is teach-back and several key elements of teach-back?</a:t>
            </a:r>
            <a:endParaRPr lang="en-US" sz="2400" dirty="0"/>
          </a:p>
        </p:txBody>
      </p:sp>
      <p:pic>
        <p:nvPicPr>
          <p:cNvPr id="5" name="Picture 4" descr="Man and question mark figure" title="Question Mar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052" y="1208880"/>
            <a:ext cx="3733800" cy="3733800"/>
          </a:xfrm>
          <a:prstGeom prst="rect">
            <a:avLst/>
          </a:prstGeom>
        </p:spPr>
      </p:pic>
    </p:spTree>
    <p:extLst>
      <p:ext uri="{BB962C8B-B14F-4D97-AF65-F5344CB8AC3E}">
        <p14:creationId xmlns:p14="http://schemas.microsoft.com/office/powerpoint/2010/main" val="20525515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cap="small" dirty="0" smtClean="0">
                <a:solidFill>
                  <a:schemeClr val="bg2">
                    <a:lumMod val="25000"/>
                  </a:schemeClr>
                </a:solidFill>
              </a:rPr>
              <a:t>Objective 2 </a:t>
            </a:r>
            <a:endParaRPr lang="en-US" cap="small" dirty="0">
              <a:solidFill>
                <a:schemeClr val="bg2">
                  <a:lumMod val="25000"/>
                </a:schemeClr>
              </a:solidFill>
            </a:endParaRPr>
          </a:p>
        </p:txBody>
      </p:sp>
      <p:sp>
        <p:nvSpPr>
          <p:cNvPr id="8" name="Subtitle 7"/>
          <p:cNvSpPr>
            <a:spLocks noGrp="1"/>
          </p:cNvSpPr>
          <p:nvPr>
            <p:ph type="body" idx="1"/>
          </p:nvPr>
        </p:nvSpPr>
        <p:spPr>
          <a:xfrm>
            <a:off x="3886200" y="2667000"/>
            <a:ext cx="4038600" cy="1414463"/>
          </a:xfrm>
        </p:spPr>
        <p:txBody>
          <a:bodyPr>
            <a:noAutofit/>
          </a:bodyPr>
          <a:lstStyle/>
          <a:p>
            <a:pPr>
              <a:spcBef>
                <a:spcPts val="600"/>
              </a:spcBef>
              <a:spcAft>
                <a:spcPts val="600"/>
              </a:spcAft>
            </a:pPr>
            <a:r>
              <a:rPr lang="en-US" sz="2800" dirty="0" smtClean="0">
                <a:solidFill>
                  <a:schemeClr val="tx1"/>
                </a:solidFill>
              </a:rPr>
              <a:t>Demonstrate effective use of  the teach-back communication skills</a:t>
            </a:r>
            <a:endParaRPr lang="en-US" sz="2800" dirty="0">
              <a:solidFill>
                <a:schemeClr val="tx1"/>
              </a:solidFill>
            </a:endParaRPr>
          </a:p>
        </p:txBody>
      </p:sp>
      <p:sp>
        <p:nvSpPr>
          <p:cNvPr id="4" name="Slide Number Placeholder 3"/>
          <p:cNvSpPr>
            <a:spLocks noGrp="1"/>
          </p:cNvSpPr>
          <p:nvPr>
            <p:ph type="sldNum" sz="quarter" idx="12"/>
          </p:nvPr>
        </p:nvSpPr>
        <p:spPr/>
        <p:txBody>
          <a:bodyPr/>
          <a:lstStyle/>
          <a:p>
            <a:pPr>
              <a:defRPr/>
            </a:pPr>
            <a:fld id="{3FC0E9EB-A7E9-45A5-ACD3-6140C2C266C1}" type="slidenum">
              <a:rPr lang="en-US" smtClean="0">
                <a:solidFill>
                  <a:schemeClr val="tx1"/>
                </a:solidFill>
              </a:rPr>
              <a:pPr>
                <a:defRPr/>
              </a:pPr>
              <a:t>47</a:t>
            </a:fld>
            <a:endParaRPr lang="en-US" sz="1200" dirty="0">
              <a:solidFill>
                <a:schemeClr val="tx1"/>
              </a:solidFill>
            </a:endParaRPr>
          </a:p>
        </p:txBody>
      </p:sp>
      <p:sp>
        <p:nvSpPr>
          <p:cNvPr id="5" name="Rectangle 4"/>
          <p:cNvSpPr/>
          <p:nvPr/>
        </p:nvSpPr>
        <p:spPr>
          <a:xfrm>
            <a:off x="685800" y="533400"/>
            <a:ext cx="4481548" cy="769441"/>
          </a:xfrm>
          <a:prstGeom prst="rect">
            <a:avLst/>
          </a:prstGeom>
        </p:spPr>
        <p:txBody>
          <a:bodyPr wrap="none">
            <a:spAutoFit/>
          </a:bodyPr>
          <a:lstStyle/>
          <a:p>
            <a:r>
              <a:rPr lang="en-US" sz="4400" b="1" cap="small" dirty="0">
                <a:solidFill>
                  <a:srgbClr val="1F497D"/>
                </a:solidFill>
                <a:latin typeface="Calibri"/>
                <a:ea typeface="+mj-ea"/>
                <a:cs typeface="+mj-cs"/>
              </a:rPr>
              <a:t>Part 2: Teach-back </a:t>
            </a:r>
            <a:endParaRPr lang="en-US" dirty="0"/>
          </a:p>
        </p:txBody>
      </p:sp>
    </p:spTree>
    <p:extLst>
      <p:ext uri="{BB962C8B-B14F-4D97-AF65-F5344CB8AC3E}">
        <p14:creationId xmlns:p14="http://schemas.microsoft.com/office/powerpoint/2010/main" val="5871431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cap="small" dirty="0" smtClean="0"/>
              <a:t>Practice: Using Teach-back</a:t>
            </a:r>
            <a:endParaRPr lang="en-US" i="1" cap="small" dirty="0"/>
          </a:p>
        </p:txBody>
      </p:sp>
      <p:sp>
        <p:nvSpPr>
          <p:cNvPr id="4" name="Slide Number Placeholder 3"/>
          <p:cNvSpPr>
            <a:spLocks noGrp="1"/>
          </p:cNvSpPr>
          <p:nvPr>
            <p:ph type="sldNum" sz="quarter" idx="12"/>
          </p:nvPr>
        </p:nvSpPr>
        <p:spPr/>
        <p:txBody>
          <a:bodyPr/>
          <a:lstStyle/>
          <a:p>
            <a:pPr>
              <a:defRPr/>
            </a:pPr>
            <a:fld id="{3FC0E9EB-A7E9-45A5-ACD3-6140C2C266C1}" type="slidenum">
              <a:rPr lang="en-US" smtClean="0"/>
              <a:pPr>
                <a:defRPr/>
              </a:pPr>
              <a:t>48</a:t>
            </a:fld>
            <a:endParaRPr lang="en-US" sz="1200" dirty="0">
              <a:solidFill>
                <a:schemeClr val="tx2"/>
              </a:solidFill>
            </a:endParaRPr>
          </a:p>
        </p:txBody>
      </p:sp>
      <p:sp>
        <p:nvSpPr>
          <p:cNvPr id="2" name="Content Placeholder 1"/>
          <p:cNvSpPr>
            <a:spLocks noGrp="1"/>
          </p:cNvSpPr>
          <p:nvPr>
            <p:ph idx="4294967295"/>
          </p:nvPr>
        </p:nvSpPr>
        <p:spPr>
          <a:xfrm>
            <a:off x="4800600" y="1465263"/>
            <a:ext cx="4191000" cy="4711700"/>
          </a:xfrm>
        </p:spPr>
        <p:txBody>
          <a:bodyPr/>
          <a:lstStyle/>
          <a:p>
            <a:pPr marL="109537" indent="0">
              <a:spcBef>
                <a:spcPts val="600"/>
              </a:spcBef>
              <a:spcAft>
                <a:spcPts val="600"/>
              </a:spcAft>
              <a:buNone/>
            </a:pPr>
            <a:endParaRPr lang="en-US" sz="2400" dirty="0" smtClean="0"/>
          </a:p>
          <a:p>
            <a:pPr marL="109537" indent="0">
              <a:spcBef>
                <a:spcPts val="600"/>
              </a:spcBef>
              <a:spcAft>
                <a:spcPts val="600"/>
              </a:spcAft>
              <a:buNone/>
            </a:pPr>
            <a:r>
              <a:rPr lang="en-US" sz="2400" dirty="0" smtClean="0"/>
              <a:t>James, age 85,  has lived at your facility since his wife died several years ago. His condition has deteriorated over the past several months. It is time to revisit his healthcare directive and have a conversation about his health care preferences. </a:t>
            </a:r>
          </a:p>
        </p:txBody>
      </p:sp>
      <p:pic>
        <p:nvPicPr>
          <p:cNvPr id="2050" name="Picture 2" title="Photo of elderly 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3694415" cy="38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06113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56411"/>
            <a:ext cx="8229600" cy="1143000"/>
          </a:xfrm>
        </p:spPr>
        <p:txBody>
          <a:bodyPr>
            <a:normAutofit/>
          </a:bodyPr>
          <a:lstStyle/>
          <a:p>
            <a:pPr algn="l"/>
            <a:r>
              <a:rPr lang="en-US" cap="small" dirty="0" smtClean="0"/>
              <a:t>Teach-Back</a:t>
            </a:r>
            <a:r>
              <a:rPr lang="en-US" cap="small" dirty="0"/>
              <a:t>: </a:t>
            </a:r>
            <a:r>
              <a:rPr lang="en-US" cap="small" dirty="0" smtClean="0"/>
              <a:t>Practice </a:t>
            </a:r>
            <a:r>
              <a:rPr lang="en-US" sz="2700" dirty="0" smtClean="0">
                <a:effectLst>
                  <a:outerShdw blurRad="38100" dist="38100" dir="2700000" algn="tl">
                    <a:srgbClr val="000000">
                      <a:alpha val="43137"/>
                    </a:srgbClr>
                  </a:outerShdw>
                </a:effectLst>
              </a:rPr>
              <a:t>Time</a:t>
            </a:r>
            <a:r>
              <a:rPr lang="en-US" sz="2700" dirty="0">
                <a:effectLst>
                  <a:outerShdw blurRad="38100" dist="38100" dir="2700000" algn="tl">
                    <a:srgbClr val="000000">
                      <a:alpha val="43137"/>
                    </a:srgbClr>
                  </a:outerShdw>
                </a:effectLst>
              </a:rPr>
              <a:t>: 10 </a:t>
            </a:r>
            <a:r>
              <a:rPr lang="en-US" sz="2700" dirty="0" smtClean="0">
                <a:effectLst>
                  <a:outerShdw blurRad="38100" dist="38100" dir="2700000" algn="tl">
                    <a:srgbClr val="000000">
                      <a:alpha val="43137"/>
                    </a:srgbClr>
                  </a:outerShdw>
                </a:effectLst>
              </a:rPr>
              <a:t>minutes</a:t>
            </a:r>
            <a:endParaRPr lang="en-US" cap="small" dirty="0"/>
          </a:p>
        </p:txBody>
      </p:sp>
      <p:sp>
        <p:nvSpPr>
          <p:cNvPr id="4" name="Slide Number Placeholder 3"/>
          <p:cNvSpPr>
            <a:spLocks noGrp="1"/>
          </p:cNvSpPr>
          <p:nvPr>
            <p:ph type="sldNum" sz="quarter" idx="12"/>
          </p:nvPr>
        </p:nvSpPr>
        <p:spPr/>
        <p:txBody>
          <a:bodyPr/>
          <a:lstStyle/>
          <a:p>
            <a:pPr>
              <a:defRPr/>
            </a:pPr>
            <a:fld id="{3FC0E9EB-A7E9-45A5-ACD3-6140C2C266C1}" type="slidenum">
              <a:rPr lang="en-US" smtClean="0">
                <a:solidFill>
                  <a:prstClr val="black"/>
                </a:solidFill>
              </a:rPr>
              <a:pPr>
                <a:defRPr/>
              </a:pPr>
              <a:t>49</a:t>
            </a:fld>
            <a:endParaRPr lang="en-US" sz="1200" dirty="0">
              <a:solidFill>
                <a:srgbClr val="464646"/>
              </a:solidFill>
            </a:endParaRPr>
          </a:p>
        </p:txBody>
      </p:sp>
      <p:sp>
        <p:nvSpPr>
          <p:cNvPr id="2" name="Content Placeholder 1"/>
          <p:cNvSpPr>
            <a:spLocks noGrp="1"/>
          </p:cNvSpPr>
          <p:nvPr>
            <p:ph idx="4294967295"/>
          </p:nvPr>
        </p:nvSpPr>
        <p:spPr>
          <a:xfrm>
            <a:off x="228600" y="1143000"/>
            <a:ext cx="8458200" cy="4525963"/>
          </a:xfrm>
        </p:spPr>
        <p:txBody>
          <a:bodyPr>
            <a:noAutofit/>
          </a:bodyPr>
          <a:lstStyle/>
          <a:p>
            <a:pPr marL="623887" indent="-514350">
              <a:spcAft>
                <a:spcPts val="600"/>
              </a:spcAft>
              <a:buFont typeface="+mj-lt"/>
              <a:buAutoNum type="arabicPeriod"/>
            </a:pPr>
            <a:r>
              <a:rPr lang="en-US" sz="2400" dirty="0" smtClean="0"/>
              <a:t>Organize into groups of 2-3. Decide who will be </a:t>
            </a:r>
            <a:r>
              <a:rPr lang="en-US" sz="2400" b="1" dirty="0" smtClean="0">
                <a:solidFill>
                  <a:srgbClr val="C00000"/>
                </a:solidFill>
                <a:effectLst>
                  <a:outerShdw blurRad="38100" dist="38100" dir="2700000" algn="tl">
                    <a:srgbClr val="000000">
                      <a:alpha val="43137"/>
                    </a:srgbClr>
                  </a:outerShdw>
                </a:effectLst>
              </a:rPr>
              <a:t>James</a:t>
            </a:r>
            <a:r>
              <a:rPr lang="en-US" sz="2400" dirty="0" smtClean="0"/>
              <a:t> , the </a:t>
            </a:r>
            <a:r>
              <a:rPr lang="en-US" sz="2400" b="1" dirty="0" smtClean="0">
                <a:solidFill>
                  <a:srgbClr val="C00000"/>
                </a:solidFill>
                <a:effectLst>
                  <a:outerShdw blurRad="38100" dist="38100" dir="2700000" algn="tl">
                    <a:srgbClr val="000000">
                      <a:alpha val="43137"/>
                    </a:srgbClr>
                  </a:outerShdw>
                </a:effectLst>
              </a:rPr>
              <a:t>Nurse </a:t>
            </a:r>
            <a:r>
              <a:rPr lang="en-US" sz="2400" dirty="0" smtClean="0"/>
              <a:t>providing the education to James, and the </a:t>
            </a:r>
            <a:r>
              <a:rPr lang="en-US" sz="2400" b="1" dirty="0" smtClean="0">
                <a:solidFill>
                  <a:srgbClr val="C00000"/>
                </a:solidFill>
                <a:effectLst>
                  <a:outerShdw blurRad="38100" dist="38100" dir="2700000" algn="tl">
                    <a:srgbClr val="000000">
                      <a:alpha val="43137"/>
                    </a:srgbClr>
                  </a:outerShdw>
                </a:effectLst>
              </a:rPr>
              <a:t>Coach</a:t>
            </a:r>
            <a:r>
              <a:rPr lang="en-US" sz="2400" dirty="0" smtClean="0"/>
              <a:t>, i.e., observer. </a:t>
            </a:r>
          </a:p>
          <a:p>
            <a:pPr marL="623887" indent="-514350">
              <a:spcAft>
                <a:spcPts val="600"/>
              </a:spcAft>
              <a:buFont typeface="+mj-lt"/>
              <a:buAutoNum type="arabicPeriod"/>
            </a:pPr>
            <a:r>
              <a:rPr lang="en-US" sz="2400" dirty="0" smtClean="0"/>
              <a:t>Using teach-back, the </a:t>
            </a:r>
            <a:r>
              <a:rPr lang="en-US" sz="2400" b="1" dirty="0" smtClean="0">
                <a:solidFill>
                  <a:srgbClr val="C00000"/>
                </a:solidFill>
                <a:effectLst>
                  <a:outerShdw blurRad="38100" dist="38100" dir="2700000" algn="tl">
                    <a:srgbClr val="000000">
                      <a:alpha val="43137"/>
                    </a:srgbClr>
                  </a:outerShdw>
                </a:effectLst>
              </a:rPr>
              <a:t>Nurse </a:t>
            </a:r>
            <a:r>
              <a:rPr lang="en-US" sz="2400" dirty="0" smtClean="0"/>
              <a:t>provides education to </a:t>
            </a:r>
            <a:r>
              <a:rPr lang="en-US" sz="2400" b="1" dirty="0" smtClean="0">
                <a:solidFill>
                  <a:srgbClr val="C00000"/>
                </a:solidFill>
                <a:effectLst>
                  <a:outerShdw blurRad="38100" dist="38100" dir="2700000" algn="tl">
                    <a:srgbClr val="000000">
                      <a:alpha val="43137"/>
                    </a:srgbClr>
                  </a:outerShdw>
                </a:effectLst>
              </a:rPr>
              <a:t>James</a:t>
            </a:r>
            <a:r>
              <a:rPr lang="en-US" sz="2400" dirty="0" smtClean="0"/>
              <a:t> about his need for a transfer to the hospital.                  Consider the terms: exacerbation, transported, cardiopulmonary resuscitation, healthcare directive, consultation, palliative care, and symptoms. </a:t>
            </a:r>
          </a:p>
          <a:p>
            <a:pPr marL="566737" indent="-457200">
              <a:spcAft>
                <a:spcPts val="600"/>
              </a:spcAft>
              <a:buFont typeface="+mj-lt"/>
              <a:buAutoNum type="arabicPeriod"/>
            </a:pPr>
            <a:r>
              <a:rPr lang="en-US" sz="2400" dirty="0" smtClean="0"/>
              <a:t>Partners discuss teach-back technique </a:t>
            </a:r>
            <a:r>
              <a:rPr lang="en-US" sz="2400" dirty="0"/>
              <a:t>using </a:t>
            </a:r>
            <a:r>
              <a:rPr lang="en-US" sz="2400" b="1" i="1" dirty="0"/>
              <a:t>10 Elements of </a:t>
            </a:r>
            <a:r>
              <a:rPr lang="en-US" sz="2400" b="1" i="1" dirty="0" smtClean="0"/>
              <a:t>Competence For </a:t>
            </a:r>
            <a:r>
              <a:rPr lang="en-US" sz="2400" b="1" i="1" dirty="0"/>
              <a:t>Using </a:t>
            </a:r>
            <a:r>
              <a:rPr lang="en-US" sz="2400" b="1" i="1" dirty="0" smtClean="0"/>
              <a:t>Teach-back Effectively</a:t>
            </a:r>
            <a:r>
              <a:rPr lang="en-US" sz="2400" dirty="0" smtClean="0"/>
              <a:t>.                    What open-ended questions were used? </a:t>
            </a:r>
            <a:endParaRPr lang="en-US" sz="2400" dirty="0"/>
          </a:p>
          <a:p>
            <a:pPr marL="566737" indent="-457200">
              <a:spcAft>
                <a:spcPts val="600"/>
              </a:spcAft>
              <a:buFont typeface="+mj-lt"/>
              <a:buAutoNum type="arabicPeriod"/>
            </a:pPr>
            <a:r>
              <a:rPr lang="en-US" sz="2400" dirty="0" smtClean="0"/>
              <a:t>Switch roles. </a:t>
            </a:r>
            <a:r>
              <a:rPr lang="en-US" sz="2400" b="1" dirty="0" smtClean="0">
                <a:solidFill>
                  <a:srgbClr val="C00000"/>
                </a:solidFill>
                <a:effectLst>
                  <a:outerShdw blurRad="38100" dist="38100" dir="2700000" algn="tl">
                    <a:srgbClr val="000000">
                      <a:alpha val="43137"/>
                    </a:srgbClr>
                  </a:outerShdw>
                </a:effectLst>
              </a:rPr>
              <a:t>Nurse </a:t>
            </a:r>
            <a:r>
              <a:rPr lang="en-US" sz="2400" dirty="0"/>
              <a:t>provides education to </a:t>
            </a:r>
            <a:r>
              <a:rPr lang="en-US" sz="2400" b="1" dirty="0">
                <a:solidFill>
                  <a:srgbClr val="C00000"/>
                </a:solidFill>
                <a:effectLst>
                  <a:outerShdw blurRad="38100" dist="38100" dir="2700000" algn="tl">
                    <a:srgbClr val="000000">
                      <a:alpha val="43137"/>
                    </a:srgbClr>
                  </a:outerShdw>
                </a:effectLst>
              </a:rPr>
              <a:t>James</a:t>
            </a:r>
            <a:r>
              <a:rPr lang="en-US" sz="2400" dirty="0"/>
              <a:t> about </a:t>
            </a:r>
            <a:r>
              <a:rPr lang="en-US" sz="2400" dirty="0" smtClean="0">
                <a:solidFill>
                  <a:prstClr val="black"/>
                </a:solidFill>
              </a:rPr>
              <a:t>what </a:t>
            </a:r>
            <a:r>
              <a:rPr lang="en-US" sz="2400" dirty="0">
                <a:solidFill>
                  <a:prstClr val="black"/>
                </a:solidFill>
              </a:rPr>
              <a:t>he </a:t>
            </a:r>
            <a:r>
              <a:rPr lang="en-US" sz="2400" dirty="0" smtClean="0">
                <a:solidFill>
                  <a:prstClr val="black"/>
                </a:solidFill>
              </a:rPr>
              <a:t>can </a:t>
            </a:r>
            <a:r>
              <a:rPr lang="en-US" sz="2400" dirty="0">
                <a:solidFill>
                  <a:prstClr val="black"/>
                </a:solidFill>
              </a:rPr>
              <a:t>do to stay out of the hospital. </a:t>
            </a:r>
            <a:r>
              <a:rPr lang="en-US" sz="2400" dirty="0" smtClean="0"/>
              <a:t>Observations?					</a:t>
            </a:r>
            <a:endParaRPr lang="en-US" sz="2400" b="1" dirty="0" smtClean="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18224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685801"/>
            <a:ext cx="7772400" cy="914400"/>
          </a:xfrm>
        </p:spPr>
        <p:txBody>
          <a:bodyPr>
            <a:normAutofit/>
          </a:bodyPr>
          <a:lstStyle/>
          <a:p>
            <a:r>
              <a:rPr lang="en-US" cap="small" dirty="0">
                <a:solidFill>
                  <a:srgbClr val="1F497D"/>
                </a:solidFill>
              </a:rPr>
              <a:t>Part 1: The Basics </a:t>
            </a:r>
            <a:endParaRPr lang="en-US" dirty="0"/>
          </a:p>
        </p:txBody>
      </p:sp>
      <p:sp>
        <p:nvSpPr>
          <p:cNvPr id="5" name="Rectangle 4"/>
          <p:cNvSpPr/>
          <p:nvPr/>
        </p:nvSpPr>
        <p:spPr>
          <a:xfrm>
            <a:off x="304800" y="2590800"/>
            <a:ext cx="2442464" cy="707886"/>
          </a:xfrm>
          <a:prstGeom prst="rect">
            <a:avLst/>
          </a:prstGeom>
        </p:spPr>
        <p:txBody>
          <a:bodyPr wrap="none">
            <a:spAutoFit/>
          </a:bodyPr>
          <a:lstStyle/>
          <a:p>
            <a:r>
              <a:rPr lang="en-US" sz="4000" b="1" cap="small" dirty="0">
                <a:solidFill>
                  <a:srgbClr val="EEECE1">
                    <a:lumMod val="25000"/>
                  </a:srgbClr>
                </a:solidFill>
                <a:latin typeface="Calibri"/>
                <a:ea typeface="+mj-ea"/>
                <a:cs typeface="+mj-cs"/>
              </a:rPr>
              <a:t>Objective </a:t>
            </a:r>
            <a:r>
              <a:rPr lang="en-US" sz="4000" b="1" cap="small" dirty="0" smtClean="0">
                <a:solidFill>
                  <a:srgbClr val="EEECE1">
                    <a:lumMod val="25000"/>
                  </a:srgbClr>
                </a:solidFill>
                <a:latin typeface="Calibri"/>
                <a:ea typeface="+mj-ea"/>
                <a:cs typeface="+mj-cs"/>
              </a:rPr>
              <a:t>1</a:t>
            </a:r>
            <a:endParaRPr lang="en-US" dirty="0"/>
          </a:p>
        </p:txBody>
      </p:sp>
      <p:sp>
        <p:nvSpPr>
          <p:cNvPr id="8" name="Subtitle 7"/>
          <p:cNvSpPr>
            <a:spLocks noGrp="1"/>
          </p:cNvSpPr>
          <p:nvPr>
            <p:ph type="body" idx="1"/>
          </p:nvPr>
        </p:nvSpPr>
        <p:spPr>
          <a:xfrm>
            <a:off x="3048000" y="2743201"/>
            <a:ext cx="4684713" cy="838200"/>
          </a:xfrm>
        </p:spPr>
        <p:txBody>
          <a:bodyPr>
            <a:noAutofit/>
          </a:bodyPr>
          <a:lstStyle/>
          <a:p>
            <a:r>
              <a:rPr lang="en-US" sz="2800" dirty="0" smtClean="0">
                <a:solidFill>
                  <a:schemeClr val="tx1"/>
                </a:solidFill>
              </a:rPr>
              <a:t>Explain the importance of patient activation</a:t>
            </a:r>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3FC0E9EB-A7E9-45A5-ACD3-6140C2C266C1}" type="slidenum">
              <a:rPr lang="en-US" smtClean="0"/>
              <a:pPr/>
              <a:t>5</a:t>
            </a:fld>
            <a:endParaRPr lang="en-US" dirty="0"/>
          </a:p>
        </p:txBody>
      </p:sp>
    </p:spTree>
    <p:extLst>
      <p:ext uri="{BB962C8B-B14F-4D97-AF65-F5344CB8AC3E}">
        <p14:creationId xmlns:p14="http://schemas.microsoft.com/office/powerpoint/2010/main" val="7110007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cap="small" dirty="0" smtClean="0">
                <a:solidFill>
                  <a:schemeClr val="bg2">
                    <a:lumMod val="25000"/>
                  </a:schemeClr>
                </a:solidFill>
              </a:rPr>
              <a:t>Objective 3</a:t>
            </a:r>
            <a:endParaRPr lang="en-US" cap="small" dirty="0">
              <a:solidFill>
                <a:schemeClr val="bg2">
                  <a:lumMod val="25000"/>
                </a:schemeClr>
              </a:solidFill>
            </a:endParaRPr>
          </a:p>
        </p:txBody>
      </p:sp>
      <p:sp>
        <p:nvSpPr>
          <p:cNvPr id="8" name="Subtitle 7"/>
          <p:cNvSpPr>
            <a:spLocks noGrp="1"/>
          </p:cNvSpPr>
          <p:nvPr>
            <p:ph type="body" idx="1"/>
          </p:nvPr>
        </p:nvSpPr>
        <p:spPr>
          <a:xfrm>
            <a:off x="3810000" y="2667000"/>
            <a:ext cx="4038600" cy="1295401"/>
          </a:xfrm>
        </p:spPr>
        <p:txBody>
          <a:bodyPr>
            <a:noAutofit/>
          </a:bodyPr>
          <a:lstStyle/>
          <a:p>
            <a:pPr>
              <a:spcBef>
                <a:spcPts val="600"/>
              </a:spcBef>
              <a:spcAft>
                <a:spcPts val="600"/>
              </a:spcAft>
            </a:pPr>
            <a:r>
              <a:rPr lang="en-US" sz="2400" dirty="0">
                <a:solidFill>
                  <a:schemeClr val="tx1"/>
                </a:solidFill>
              </a:rPr>
              <a:t>Develop personal implementation plan for utilizing teach-back</a:t>
            </a:r>
          </a:p>
        </p:txBody>
      </p:sp>
      <p:sp>
        <p:nvSpPr>
          <p:cNvPr id="4" name="Slide Number Placeholder 3"/>
          <p:cNvSpPr>
            <a:spLocks noGrp="1"/>
          </p:cNvSpPr>
          <p:nvPr>
            <p:ph type="sldNum" sz="quarter" idx="12"/>
          </p:nvPr>
        </p:nvSpPr>
        <p:spPr/>
        <p:txBody>
          <a:bodyPr/>
          <a:lstStyle/>
          <a:p>
            <a:pPr>
              <a:defRPr/>
            </a:pPr>
            <a:fld id="{3FC0E9EB-A7E9-45A5-ACD3-6140C2C266C1}" type="slidenum">
              <a:rPr lang="en-US" smtClean="0">
                <a:solidFill>
                  <a:schemeClr val="tx1"/>
                </a:solidFill>
              </a:rPr>
              <a:pPr>
                <a:defRPr/>
              </a:pPr>
              <a:t>50</a:t>
            </a:fld>
            <a:endParaRPr lang="en-US" sz="1200" dirty="0">
              <a:solidFill>
                <a:schemeClr val="tx1"/>
              </a:solidFill>
            </a:endParaRPr>
          </a:p>
        </p:txBody>
      </p:sp>
      <p:sp>
        <p:nvSpPr>
          <p:cNvPr id="5" name="Rectangle 4"/>
          <p:cNvSpPr/>
          <p:nvPr/>
        </p:nvSpPr>
        <p:spPr>
          <a:xfrm>
            <a:off x="685800" y="533400"/>
            <a:ext cx="4481548" cy="769441"/>
          </a:xfrm>
          <a:prstGeom prst="rect">
            <a:avLst/>
          </a:prstGeom>
        </p:spPr>
        <p:txBody>
          <a:bodyPr wrap="none">
            <a:spAutoFit/>
          </a:bodyPr>
          <a:lstStyle/>
          <a:p>
            <a:r>
              <a:rPr lang="en-US" sz="4400" b="1" cap="small" dirty="0">
                <a:solidFill>
                  <a:srgbClr val="1F497D"/>
                </a:solidFill>
                <a:latin typeface="Calibri"/>
                <a:ea typeface="+mj-ea"/>
                <a:cs typeface="+mj-cs"/>
              </a:rPr>
              <a:t>Part 2: Teach-back </a:t>
            </a:r>
            <a:endParaRPr lang="en-US" dirty="0"/>
          </a:p>
        </p:txBody>
      </p:sp>
    </p:spTree>
    <p:extLst>
      <p:ext uri="{BB962C8B-B14F-4D97-AF65-F5344CB8AC3E}">
        <p14:creationId xmlns:p14="http://schemas.microsoft.com/office/powerpoint/2010/main" val="1089488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Conviction and Confidence Scale</a:t>
            </a:r>
            <a:endParaRPr lang="en-US" dirty="0"/>
          </a:p>
        </p:txBody>
      </p:sp>
      <p:sp>
        <p:nvSpPr>
          <p:cNvPr id="6" name="Content Placeholder 5"/>
          <p:cNvSpPr>
            <a:spLocks noGrp="1"/>
          </p:cNvSpPr>
          <p:nvPr>
            <p:ph sz="half" idx="2"/>
          </p:nvPr>
        </p:nvSpPr>
        <p:spPr>
          <a:xfrm>
            <a:off x="4767781" y="1600199"/>
            <a:ext cx="4071419" cy="4892676"/>
          </a:xfrm>
        </p:spPr>
        <p:txBody>
          <a:bodyPr>
            <a:normAutofit lnSpcReduction="10000"/>
          </a:bodyPr>
          <a:lstStyle/>
          <a:p>
            <a:pPr marL="514350" indent="-514350">
              <a:buFont typeface="+mj-lt"/>
              <a:buAutoNum type="arabicPeriod"/>
            </a:pPr>
            <a:r>
              <a:rPr lang="en-US" dirty="0" smtClean="0"/>
              <a:t>On a scale from 1 to 10, how convinced . . . </a:t>
            </a:r>
          </a:p>
          <a:p>
            <a:pPr marL="514350" indent="-514350">
              <a:buFont typeface="+mj-lt"/>
              <a:buAutoNum type="arabicPeriod"/>
            </a:pPr>
            <a:r>
              <a:rPr lang="en-US" dirty="0" smtClean="0"/>
              <a:t>On a scale from 1 to 10, how confident are you . . .</a:t>
            </a:r>
          </a:p>
          <a:p>
            <a:pPr marL="514350" indent="-514350">
              <a:buFont typeface="+mj-lt"/>
              <a:buAutoNum type="arabicPeriod"/>
            </a:pPr>
            <a:r>
              <a:rPr lang="en-US" dirty="0" smtClean="0"/>
              <a:t>How often do you ask patients/residents to explain back . . . </a:t>
            </a:r>
          </a:p>
          <a:p>
            <a:pPr marL="514350" indent="-514350">
              <a:buFont typeface="+mj-lt"/>
              <a:buAutoNum type="arabicPeriod"/>
            </a:pPr>
            <a:r>
              <a:rPr lang="en-US" dirty="0" smtClean="0"/>
              <a:t>Check all the elements of effective teach-back you have used . . .</a:t>
            </a:r>
            <a:endParaRPr lang="en-US" dirty="0"/>
          </a:p>
        </p:txBody>
      </p:sp>
      <p:sp>
        <p:nvSpPr>
          <p:cNvPr id="4" name="Slide Number Placeholder 3"/>
          <p:cNvSpPr>
            <a:spLocks noGrp="1"/>
          </p:cNvSpPr>
          <p:nvPr>
            <p:ph type="sldNum" sz="quarter" idx="12"/>
          </p:nvPr>
        </p:nvSpPr>
        <p:spPr/>
        <p:txBody>
          <a:bodyPr/>
          <a:lstStyle/>
          <a:p>
            <a:fld id="{67A44140-696D-4EC9-8153-1A58B0DD935C}" type="slidenum">
              <a:rPr lang="en-US" smtClean="0">
                <a:solidFill>
                  <a:srgbClr val="C0504D">
                    <a:lumMod val="50000"/>
                  </a:srgbClr>
                </a:solidFill>
              </a:rPr>
              <a:pPr/>
              <a:t>51</a:t>
            </a:fld>
            <a:endParaRPr lang="en-US" dirty="0">
              <a:solidFill>
                <a:srgbClr val="C0504D">
                  <a:lumMod val="50000"/>
                </a:srgbClr>
              </a:solidFill>
            </a:endParaRPr>
          </a:p>
        </p:txBody>
      </p:sp>
      <p:pic>
        <p:nvPicPr>
          <p:cNvPr id="7" name="Picture 6" title="Conviction and Confidence Scale learning tool"/>
          <p:cNvPicPr>
            <a:picLocks noChangeAspect="1"/>
          </p:cNvPicPr>
          <p:nvPr/>
        </p:nvPicPr>
        <p:blipFill rotWithShape="1">
          <a:blip r:embed="rId3"/>
          <a:srcRect l="19546" t="12913" r="21303" b="8333"/>
          <a:stretch/>
        </p:blipFill>
        <p:spPr>
          <a:xfrm>
            <a:off x="165166" y="1850775"/>
            <a:ext cx="4479023"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237355" y="5292546"/>
            <a:ext cx="4334644" cy="1077218"/>
          </a:xfrm>
          <a:prstGeom prst="rect">
            <a:avLst/>
          </a:prstGeom>
          <a:noFill/>
        </p:spPr>
        <p:txBody>
          <a:bodyPr wrap="square" rtlCol="0">
            <a:spAutoFit/>
          </a:bodyPr>
          <a:lstStyle/>
          <a:p>
            <a:r>
              <a:rPr lang="en-US" sz="1600" dirty="0">
                <a:hlinkClick r:id="rId4" tooltip="http://www.teachbacktraining.org/assets/files/PDFS/Teach%20Back%20-%20Conviction%20and%20Confidence%20Scale.pdf "/>
              </a:rPr>
              <a:t>http://www.teachbacktraining.org/assets/files/PDFS/Teach%20Back%20-%</a:t>
            </a:r>
            <a:r>
              <a:rPr lang="en-US" sz="1600" dirty="0" smtClean="0">
                <a:hlinkClick r:id="rId4" tooltip="http://www.teachbacktraining.org/assets/files/PDFS/Teach%20Back%20-%20Conviction%20and%20Confidence%20Scale.pdf "/>
              </a:rPr>
              <a:t>20Conviction%20and%20Confidence%20Scale.pdf </a:t>
            </a:r>
            <a:endParaRPr lang="en-US" sz="1600" dirty="0"/>
          </a:p>
        </p:txBody>
      </p:sp>
    </p:spTree>
    <p:extLst>
      <p:ext uri="{BB962C8B-B14F-4D97-AF65-F5344CB8AC3E}">
        <p14:creationId xmlns:p14="http://schemas.microsoft.com/office/powerpoint/2010/main" val="23439819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Discussion</a:t>
            </a:r>
            <a:endParaRPr lang="en-US" dirty="0"/>
          </a:p>
        </p:txBody>
      </p:sp>
      <p:sp>
        <p:nvSpPr>
          <p:cNvPr id="2" name="Slide Number Placeholder 1"/>
          <p:cNvSpPr>
            <a:spLocks noGrp="1"/>
          </p:cNvSpPr>
          <p:nvPr>
            <p:ph type="sldNum" sz="quarter" idx="12"/>
          </p:nvPr>
        </p:nvSpPr>
        <p:spPr/>
        <p:txBody>
          <a:bodyPr/>
          <a:lstStyle/>
          <a:p>
            <a:fld id="{1AE05731-C83E-40F8-A426-03F720FF7419}" type="slidenum">
              <a:rPr lang="en-US" smtClean="0"/>
              <a:pPr/>
              <a:t>52</a:t>
            </a:fld>
            <a:endParaRPr lang="en-US" dirty="0"/>
          </a:p>
        </p:txBody>
      </p:sp>
      <p:sp>
        <p:nvSpPr>
          <p:cNvPr id="3" name="Content Placeholder 2"/>
          <p:cNvSpPr txBox="1">
            <a:spLocks/>
          </p:cNvSpPr>
          <p:nvPr/>
        </p:nvSpPr>
        <p:spPr bwMode="auto">
          <a:xfrm>
            <a:off x="4419600" y="1828800"/>
            <a:ext cx="4191000" cy="251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8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4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0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8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spcBef>
                <a:spcPts val="600"/>
              </a:spcBef>
              <a:spcAft>
                <a:spcPts val="600"/>
              </a:spcAft>
            </a:pPr>
            <a:r>
              <a:rPr lang="en-US" sz="2400" dirty="0" smtClean="0"/>
              <a:t>How will you </a:t>
            </a:r>
            <a:r>
              <a:rPr lang="en-US" sz="2400" dirty="0"/>
              <a:t>incorporate teach-back </a:t>
            </a:r>
            <a:r>
              <a:rPr lang="en-US" sz="2400" dirty="0" smtClean="0"/>
              <a:t>into your care for your patients/residents?</a:t>
            </a:r>
            <a:endParaRPr lang="en-US" sz="2400" dirty="0"/>
          </a:p>
        </p:txBody>
      </p:sp>
      <p:pic>
        <p:nvPicPr>
          <p:cNvPr id="5" name="Picture 4" descr="Man and question mark figure" title="Question Mar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052" y="1208880"/>
            <a:ext cx="3733800" cy="3733800"/>
          </a:xfrm>
          <a:prstGeom prst="rect">
            <a:avLst/>
          </a:prstGeom>
        </p:spPr>
      </p:pic>
    </p:spTree>
    <p:extLst>
      <p:ext uri="{BB962C8B-B14F-4D97-AF65-F5344CB8AC3E}">
        <p14:creationId xmlns:p14="http://schemas.microsoft.com/office/powerpoint/2010/main" val="40634393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Finding teach-back </a:t>
            </a:r>
            <a:r>
              <a:rPr lang="en-US" dirty="0" smtClean="0"/>
              <a:t>resources</a:t>
            </a:r>
            <a:endParaRPr lang="en-US" dirty="0"/>
          </a:p>
        </p:txBody>
      </p:sp>
      <p:sp>
        <p:nvSpPr>
          <p:cNvPr id="4" name="Slide Number Placeholder 3"/>
          <p:cNvSpPr>
            <a:spLocks noGrp="1"/>
          </p:cNvSpPr>
          <p:nvPr>
            <p:ph type="sldNum" sz="quarter" idx="12"/>
          </p:nvPr>
        </p:nvSpPr>
        <p:spPr/>
        <p:txBody>
          <a:bodyPr/>
          <a:lstStyle/>
          <a:p>
            <a:pPr>
              <a:defRPr/>
            </a:pPr>
            <a:fld id="{3FC0E9EB-A7E9-45A5-ACD3-6140C2C266C1}" type="slidenum">
              <a:rPr lang="en-US" smtClean="0">
                <a:solidFill>
                  <a:schemeClr val="tx1"/>
                </a:solidFill>
              </a:rPr>
              <a:pPr>
                <a:defRPr/>
              </a:pPr>
              <a:t>53</a:t>
            </a:fld>
            <a:endParaRPr lang="en-US" sz="1200" dirty="0">
              <a:solidFill>
                <a:schemeClr val="tx1"/>
              </a:solidFill>
            </a:endParaRPr>
          </a:p>
        </p:txBody>
      </p:sp>
      <p:pic>
        <p:nvPicPr>
          <p:cNvPr id="1026" name="Picture 2" title="Always Use Teach-Back webpage snapsh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556031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477000" y="2957804"/>
            <a:ext cx="1844929" cy="1569660"/>
          </a:xfrm>
          <a:prstGeom prst="rect">
            <a:avLst/>
          </a:prstGeom>
          <a:noFill/>
        </p:spPr>
        <p:txBody>
          <a:bodyPr wrap="none" rtlCol="0">
            <a:spAutoFit/>
          </a:bodyPr>
          <a:lstStyle/>
          <a:p>
            <a:r>
              <a:rPr lang="en-US" sz="2400" dirty="0" smtClean="0"/>
              <a:t>Includes an </a:t>
            </a:r>
          </a:p>
          <a:p>
            <a:r>
              <a:rPr lang="en-US" sz="2400" dirty="0" smtClean="0"/>
              <a:t>Interactive </a:t>
            </a:r>
          </a:p>
          <a:p>
            <a:r>
              <a:rPr lang="en-US" sz="2400" dirty="0" smtClean="0"/>
              <a:t>Teach-back </a:t>
            </a:r>
          </a:p>
          <a:p>
            <a:r>
              <a:rPr lang="en-US" sz="2400" dirty="0" smtClean="0"/>
              <a:t>Module</a:t>
            </a:r>
            <a:endParaRPr lang="en-US" sz="2400" dirty="0"/>
          </a:p>
        </p:txBody>
      </p:sp>
      <p:sp>
        <p:nvSpPr>
          <p:cNvPr id="9" name="TextBox 8"/>
          <p:cNvSpPr txBox="1"/>
          <p:nvPr/>
        </p:nvSpPr>
        <p:spPr>
          <a:xfrm>
            <a:off x="1217860" y="5923410"/>
            <a:ext cx="6582956" cy="338554"/>
          </a:xfrm>
          <a:prstGeom prst="rect">
            <a:avLst/>
          </a:prstGeom>
          <a:noFill/>
        </p:spPr>
        <p:txBody>
          <a:bodyPr wrap="none" rtlCol="0">
            <a:spAutoFit/>
          </a:bodyPr>
          <a:lstStyle/>
          <a:p>
            <a:pPr algn="ctr"/>
            <a:r>
              <a:rPr lang="en-US" sz="1600" dirty="0" smtClean="0">
                <a:latin typeface="Tahoma" panose="020B0604030504040204" pitchFamily="34" charset="0"/>
                <a:ea typeface="Tahoma" panose="020B0604030504040204" pitchFamily="34" charset="0"/>
                <a:cs typeface="Tahoma" panose="020B0604030504040204" pitchFamily="34" charset="0"/>
                <a:hlinkClick r:id="rId4" tooltip="http://www.teachbacktraining.com/coaching-to-always-use-teach-back"/>
              </a:rPr>
              <a:t>http://www.teachbacktraining.com/coaching-to-always-use-teach-back</a:t>
            </a:r>
            <a:endParaRPr lang="en-US" sz="16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817737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Discussion</a:t>
            </a:r>
            <a:endParaRPr lang="en-US" dirty="0"/>
          </a:p>
        </p:txBody>
      </p:sp>
      <p:sp>
        <p:nvSpPr>
          <p:cNvPr id="2" name="Slide Number Placeholder 1"/>
          <p:cNvSpPr>
            <a:spLocks noGrp="1"/>
          </p:cNvSpPr>
          <p:nvPr>
            <p:ph type="sldNum" sz="quarter" idx="12"/>
          </p:nvPr>
        </p:nvSpPr>
        <p:spPr/>
        <p:txBody>
          <a:bodyPr/>
          <a:lstStyle/>
          <a:p>
            <a:fld id="{1AE05731-C83E-40F8-A426-03F720FF7419}" type="slidenum">
              <a:rPr lang="en-US" smtClean="0"/>
              <a:pPr/>
              <a:t>54</a:t>
            </a:fld>
            <a:endParaRPr lang="en-US" dirty="0"/>
          </a:p>
        </p:txBody>
      </p:sp>
      <p:sp>
        <p:nvSpPr>
          <p:cNvPr id="3" name="Content Placeholder 2"/>
          <p:cNvSpPr txBox="1">
            <a:spLocks/>
          </p:cNvSpPr>
          <p:nvPr/>
        </p:nvSpPr>
        <p:spPr bwMode="auto">
          <a:xfrm>
            <a:off x="4343400" y="1828800"/>
            <a:ext cx="4191000" cy="3809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8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4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0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8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spcBef>
                <a:spcPts val="600"/>
              </a:spcBef>
              <a:spcAft>
                <a:spcPts val="600"/>
              </a:spcAft>
            </a:pPr>
            <a:r>
              <a:rPr lang="en-US" sz="2400" dirty="0" smtClean="0"/>
              <a:t>We’ve covered a considerable amount of information today, and I want to make sure that I clearly explained the value of teach-back.  What benefits does utilizing teach-back provide patients/residents?</a:t>
            </a:r>
            <a:endParaRPr lang="en-US" sz="2400" dirty="0"/>
          </a:p>
        </p:txBody>
      </p:sp>
      <p:pic>
        <p:nvPicPr>
          <p:cNvPr id="5" name="Picture 4" descr="Man and question mark figure" title="Question Mar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052" y="1208880"/>
            <a:ext cx="3733800" cy="3733800"/>
          </a:xfrm>
          <a:prstGeom prst="rect">
            <a:avLst/>
          </a:prstGeom>
        </p:spPr>
      </p:pic>
    </p:spTree>
    <p:extLst>
      <p:ext uri="{BB962C8B-B14F-4D97-AF65-F5344CB8AC3E}">
        <p14:creationId xmlns:p14="http://schemas.microsoft.com/office/powerpoint/2010/main" val="33197319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7A44140-696D-4EC9-8153-1A58B0DD935C}" type="slidenum">
              <a:rPr lang="en-US" smtClean="0"/>
              <a:pPr/>
              <a:t>55</a:t>
            </a:fld>
            <a:endParaRPr lang="en-US"/>
          </a:p>
        </p:txBody>
      </p:sp>
      <p:pic>
        <p:nvPicPr>
          <p:cNvPr id="7" name="Picture 6" title="Racer running over the finish l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3026" y="1066800"/>
            <a:ext cx="2768600" cy="4152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itle 3"/>
          <p:cNvSpPr>
            <a:spLocks noGrp="1"/>
          </p:cNvSpPr>
          <p:nvPr>
            <p:ph type="title"/>
          </p:nvPr>
        </p:nvSpPr>
        <p:spPr>
          <a:xfrm>
            <a:off x="457200" y="2438400"/>
            <a:ext cx="8229600" cy="1143000"/>
          </a:xfrm>
          <a:solidFill>
            <a:schemeClr val="bg1"/>
          </a:solidFill>
        </p:spPr>
        <p:txBody>
          <a:bodyPr>
            <a:normAutofit/>
          </a:bodyPr>
          <a:lstStyle/>
          <a:p>
            <a:r>
              <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FINISH LINE</a:t>
            </a: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dirty="0"/>
          </a:p>
        </p:txBody>
      </p:sp>
    </p:spTree>
    <p:extLst>
      <p:ext uri="{BB962C8B-B14F-4D97-AF65-F5344CB8AC3E}">
        <p14:creationId xmlns:p14="http://schemas.microsoft.com/office/powerpoint/2010/main" val="21575201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defRPr/>
            </a:pPr>
            <a:r>
              <a:rPr lang="en-US" dirty="0" smtClean="0"/>
              <a:t>Contact Information</a:t>
            </a:r>
            <a:endParaRPr lang="en-US" dirty="0"/>
          </a:p>
        </p:txBody>
      </p:sp>
      <p:sp>
        <p:nvSpPr>
          <p:cNvPr id="10" name="Slide Number Placeholder 9"/>
          <p:cNvSpPr>
            <a:spLocks noGrp="1"/>
          </p:cNvSpPr>
          <p:nvPr>
            <p:ph type="sldNum" sz="quarter" idx="12"/>
          </p:nvPr>
        </p:nvSpPr>
        <p:spPr/>
        <p:txBody>
          <a:bodyPr/>
          <a:lstStyle/>
          <a:p>
            <a:pPr>
              <a:defRPr/>
            </a:pPr>
            <a:fld id="{28BC5591-2F87-4301-B9E7-C1134CFDDB67}" type="slidenum">
              <a:rPr lang="en-US" smtClean="0"/>
              <a:pPr>
                <a:defRPr/>
              </a:pPr>
              <a:t>56</a:t>
            </a:fld>
            <a:endParaRPr lang="en-US" sz="1200" dirty="0">
              <a:solidFill>
                <a:schemeClr val="tx2"/>
              </a:solidFill>
            </a:endParaRPr>
          </a:p>
        </p:txBody>
      </p:sp>
      <p:sp>
        <p:nvSpPr>
          <p:cNvPr id="49154" name="Content Placeholder 10"/>
          <p:cNvSpPr>
            <a:spLocks noGrp="1"/>
          </p:cNvSpPr>
          <p:nvPr>
            <p:ph idx="4294967295"/>
          </p:nvPr>
        </p:nvSpPr>
        <p:spPr>
          <a:xfrm>
            <a:off x="0" y="1295400"/>
            <a:ext cx="8534400" cy="3886200"/>
          </a:xfrm>
        </p:spPr>
        <p:txBody>
          <a:bodyPr>
            <a:normAutofit/>
          </a:bodyPr>
          <a:lstStyle/>
          <a:p>
            <a:pPr algn="ctr">
              <a:buFont typeface="Wingdings 3" pitchFamily="18" charset="2"/>
              <a:buNone/>
            </a:pPr>
            <a:endParaRPr lang="en-US" dirty="0" smtClean="0"/>
          </a:p>
          <a:p>
            <a:pPr algn="ctr">
              <a:buFont typeface="Wingdings 3" pitchFamily="18" charset="2"/>
              <a:buNone/>
            </a:pPr>
            <a:endParaRPr lang="en-US" dirty="0" smtClean="0">
              <a:solidFill>
                <a:srgbClr val="FF0000"/>
              </a:solidFill>
            </a:endParaRPr>
          </a:p>
          <a:p>
            <a:pPr algn="ctr">
              <a:buFont typeface="Wingdings 3" pitchFamily="18" charset="2"/>
              <a:buNone/>
            </a:pPr>
            <a:r>
              <a:rPr lang="en-US" dirty="0" smtClean="0">
                <a:solidFill>
                  <a:srgbClr val="FF0000"/>
                </a:solidFill>
              </a:rPr>
              <a:t>Add</a:t>
            </a:r>
            <a:endParaRPr lang="en-US" dirty="0">
              <a:solidFill>
                <a:srgbClr val="FF0000"/>
              </a:solidFill>
            </a:endParaRPr>
          </a:p>
          <a:p>
            <a:pPr lvl="1" algn="ctr">
              <a:buFont typeface="Wingdings 3" pitchFamily="18" charset="2"/>
              <a:buNone/>
            </a:pPr>
            <a:r>
              <a:rPr lang="en-US" smtClean="0">
                <a:solidFill>
                  <a:srgbClr val="FF0000"/>
                </a:solidFill>
              </a:rPr>
              <a:t>your contact </a:t>
            </a:r>
            <a:r>
              <a:rPr lang="en-US" dirty="0" smtClean="0">
                <a:solidFill>
                  <a:srgbClr val="FF0000"/>
                </a:solidFill>
              </a:rPr>
              <a:t>information </a:t>
            </a:r>
            <a:endParaRPr lang="en-US" dirty="0">
              <a:solidFill>
                <a:srgbClr val="FF0000"/>
              </a:solidFill>
            </a:endParaRPr>
          </a:p>
          <a:p>
            <a:pPr>
              <a:buFont typeface="Wingdings 3" pitchFamily="18" charset="2"/>
              <a:buNone/>
            </a:pPr>
            <a:endParaRPr lang="en-US" dirty="0" smtClean="0"/>
          </a:p>
          <a:p>
            <a:pPr>
              <a:buFont typeface="Wingdings 3" pitchFamily="18" charset="2"/>
              <a:buNone/>
            </a:pPr>
            <a:endParaRPr lang="en-US" dirty="0" smtClean="0"/>
          </a:p>
        </p:txBody>
      </p:sp>
      <p:sp>
        <p:nvSpPr>
          <p:cNvPr id="49157" name="Rectangle 3" title="Great Plains QIN Disclaimer Statement"/>
          <p:cNvSpPr>
            <a:spLocks noChangeArrowheads="1"/>
          </p:cNvSpPr>
          <p:nvPr/>
        </p:nvSpPr>
        <p:spPr bwMode="auto">
          <a:xfrm>
            <a:off x="36513" y="5569803"/>
            <a:ext cx="9067800" cy="830997"/>
          </a:xfrm>
          <a:prstGeom prst="rect">
            <a:avLst/>
          </a:prstGeom>
          <a:noFill/>
          <a:ln w="9525">
            <a:noFill/>
            <a:miter lim="800000"/>
            <a:headEnd/>
            <a:tailEnd/>
          </a:ln>
        </p:spPr>
        <p:txBody>
          <a:bodyPr>
            <a:spAutoFit/>
          </a:bodyPr>
          <a:lstStyle/>
          <a:p>
            <a:r>
              <a:rPr lang="en-US" sz="1200" dirty="0"/>
              <a:t>This material was prepared by the Great Plains Quality Innovation Network, the Medicare Quality Improvement Organization for Kansas, Nebraska, North Dakota and South Dakota, under contract with the Centers for Medicare &amp; Medicaid Services (CMS), an agency of the U.S. Department of Health and Human Services. The contents presented do not necessarily reflect CMS policy. </a:t>
            </a:r>
            <a:r>
              <a:rPr lang="en-US" sz="1200" dirty="0" smtClean="0"/>
              <a:t>11S0W-GPQIN-ND-C3-79/1116</a:t>
            </a:r>
            <a:endParaRPr lang="en-US" sz="1200" dirty="0"/>
          </a:p>
        </p:txBody>
      </p:sp>
    </p:spTree>
    <p:extLst>
      <p:ext uri="{BB962C8B-B14F-4D97-AF65-F5344CB8AC3E}">
        <p14:creationId xmlns:p14="http://schemas.microsoft.com/office/powerpoint/2010/main" val="1369956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Doctor, patient and family member in hospital room" title="Hospital Sce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7429" y="1216708"/>
            <a:ext cx="3276600" cy="4914900"/>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a:xfrm>
            <a:off x="152400" y="2971800"/>
            <a:ext cx="3581400" cy="1981200"/>
          </a:xfrm>
        </p:spPr>
        <p:txBody>
          <a:bodyPr>
            <a:normAutofit fontScale="90000"/>
          </a:bodyPr>
          <a:lstStyle/>
          <a:p>
            <a:r>
              <a:rPr lang="en-US" cap="small" dirty="0">
                <a:effectLst>
                  <a:outerShdw blurRad="38100" dist="38100" dir="2700000" algn="tl">
                    <a:srgbClr val="000000">
                      <a:alpha val="43137"/>
                    </a:srgbClr>
                  </a:outerShdw>
                </a:effectLst>
              </a:rPr>
              <a:t>Patient/Resident  Experience</a:t>
            </a:r>
            <a:br>
              <a:rPr lang="en-US" cap="small" dirty="0">
                <a:effectLst>
                  <a:outerShdw blurRad="38100" dist="38100" dir="2700000" algn="tl">
                    <a:srgbClr val="000000">
                      <a:alpha val="43137"/>
                    </a:srgbClr>
                  </a:outerShdw>
                </a:effectLst>
              </a:rPr>
            </a:br>
            <a:endParaRPr lang="en-US" dirty="0"/>
          </a:p>
        </p:txBody>
      </p:sp>
      <p:sp>
        <p:nvSpPr>
          <p:cNvPr id="9" name="Line Callout 1 8" title="Speech bubble"/>
          <p:cNvSpPr/>
          <p:nvPr/>
        </p:nvSpPr>
        <p:spPr>
          <a:xfrm>
            <a:off x="1219200" y="884208"/>
            <a:ext cx="2438400" cy="1554192"/>
          </a:xfrm>
          <a:prstGeom prst="wedgeRoundRectCallout">
            <a:avLst>
              <a:gd name="adj1" fmla="val 70018"/>
              <a:gd name="adj2" fmla="val 8921"/>
              <a:gd name="adj3" fmla="val 16667"/>
            </a:avLst>
          </a:prstGeom>
          <a:solidFill>
            <a:schemeClr val="bg1"/>
          </a:solidFill>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371600" y="1150526"/>
            <a:ext cx="1981200" cy="1021556"/>
          </a:xfrm>
          <a:prstGeom prst="wedgeRoundRectCallout">
            <a:avLst/>
          </a:prstGeom>
          <a:noFill/>
          <a:ln cmpd="sng">
            <a:noFill/>
          </a:ln>
        </p:spPr>
        <p:txBody>
          <a:bodyPr wrap="square" rtlCol="0">
            <a:spAutoFit/>
          </a:bodyPr>
          <a:lstStyle/>
          <a:p>
            <a:r>
              <a:rPr lang="en-US" b="1" dirty="0" smtClean="0">
                <a:latin typeface="Comic Sans MS" pitchFamily="66" charset="0"/>
              </a:rPr>
              <a:t>Blah </a:t>
            </a:r>
            <a:r>
              <a:rPr lang="en-US" b="1" dirty="0" err="1" smtClean="0">
                <a:latin typeface="Comic Sans MS" pitchFamily="66" charset="0"/>
              </a:rPr>
              <a:t>blah</a:t>
            </a:r>
            <a:r>
              <a:rPr lang="en-US" b="1" dirty="0" smtClean="0">
                <a:latin typeface="Comic Sans MS" pitchFamily="66" charset="0"/>
              </a:rPr>
              <a:t> </a:t>
            </a:r>
            <a:r>
              <a:rPr lang="en-US" b="1" dirty="0" err="1" smtClean="0">
                <a:latin typeface="Comic Sans MS" pitchFamily="66" charset="0"/>
              </a:rPr>
              <a:t>blah</a:t>
            </a:r>
            <a:r>
              <a:rPr lang="en-US" b="1" dirty="0" smtClean="0">
                <a:latin typeface="Comic Sans MS" pitchFamily="66" charset="0"/>
              </a:rPr>
              <a:t>, blah </a:t>
            </a:r>
            <a:r>
              <a:rPr lang="en-US" b="1" dirty="0" err="1" smtClean="0">
                <a:latin typeface="Comic Sans MS" pitchFamily="66" charset="0"/>
              </a:rPr>
              <a:t>blah</a:t>
            </a:r>
            <a:r>
              <a:rPr lang="en-US" b="1" dirty="0" smtClean="0">
                <a:latin typeface="Comic Sans MS" pitchFamily="66" charset="0"/>
              </a:rPr>
              <a:t>.   </a:t>
            </a:r>
          </a:p>
          <a:p>
            <a:r>
              <a:rPr lang="en-US" b="1" dirty="0" smtClean="0">
                <a:latin typeface="Comic Sans MS" pitchFamily="66" charset="0"/>
              </a:rPr>
              <a:t>Any questions?</a:t>
            </a:r>
            <a:endParaRPr lang="en-US" b="1" dirty="0">
              <a:latin typeface="Comic Sans MS" pitchFamily="66" charset="0"/>
            </a:endParaRPr>
          </a:p>
        </p:txBody>
      </p:sp>
      <p:sp>
        <p:nvSpPr>
          <p:cNvPr id="6" name="Cloud Callout 5" title="Speech bubble"/>
          <p:cNvSpPr/>
          <p:nvPr/>
        </p:nvSpPr>
        <p:spPr>
          <a:xfrm flipH="1">
            <a:off x="5486400" y="364421"/>
            <a:ext cx="3429001" cy="1676400"/>
          </a:xfrm>
          <a:prstGeom prst="cloudCallout">
            <a:avLst>
              <a:gd name="adj1" fmla="val 28579"/>
              <a:gd name="adj2" fmla="val 81898"/>
            </a:avLst>
          </a:prstGeom>
          <a:solidFill>
            <a:schemeClr val="bg1"/>
          </a:solidFill>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096000" y="676870"/>
            <a:ext cx="2370634" cy="923330"/>
          </a:xfrm>
          <a:prstGeom prst="rect">
            <a:avLst/>
          </a:prstGeom>
          <a:noFill/>
        </p:spPr>
        <p:txBody>
          <a:bodyPr wrap="square" rtlCol="0">
            <a:spAutoFit/>
          </a:bodyPr>
          <a:lstStyle/>
          <a:p>
            <a:r>
              <a:rPr lang="en-US" b="1" dirty="0" smtClean="0"/>
              <a:t>What’s she saying?  I sure hope my wife is getting this.</a:t>
            </a:r>
            <a:endParaRPr lang="en-US" b="1" dirty="0"/>
          </a:p>
        </p:txBody>
      </p:sp>
      <p:sp>
        <p:nvSpPr>
          <p:cNvPr id="2" name="Rounded Rectangular Callout 1" title="Speech bubble"/>
          <p:cNvSpPr/>
          <p:nvPr/>
        </p:nvSpPr>
        <p:spPr>
          <a:xfrm flipH="1">
            <a:off x="7325159" y="3347489"/>
            <a:ext cx="1623198" cy="1028294"/>
          </a:xfrm>
          <a:prstGeom prst="wedgeRoundRectCallout">
            <a:avLst>
              <a:gd name="adj1" fmla="val 81339"/>
              <a:gd name="adj2" fmla="val 15287"/>
              <a:gd name="adj3" fmla="val 16667"/>
            </a:avLst>
          </a:prstGeom>
          <a:solidFill>
            <a:schemeClr val="bg1"/>
          </a:solidFill>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464045" y="3538471"/>
            <a:ext cx="1908555" cy="646332"/>
          </a:xfrm>
          <a:prstGeom prst="rect">
            <a:avLst/>
          </a:prstGeom>
          <a:noFill/>
        </p:spPr>
        <p:txBody>
          <a:bodyPr wrap="square" rtlCol="0">
            <a:spAutoFit/>
          </a:bodyPr>
          <a:lstStyle/>
          <a:p>
            <a:r>
              <a:rPr lang="en-US" b="1" dirty="0" smtClean="0"/>
              <a:t>No, sounds good to me.</a:t>
            </a:r>
            <a:endParaRPr lang="en-US" b="1" dirty="0"/>
          </a:p>
        </p:txBody>
      </p:sp>
      <p:sp>
        <p:nvSpPr>
          <p:cNvPr id="15" name="Slide Number Placeholder 14"/>
          <p:cNvSpPr>
            <a:spLocks noGrp="1"/>
          </p:cNvSpPr>
          <p:nvPr>
            <p:ph type="sldNum" sz="quarter" idx="12"/>
          </p:nvPr>
        </p:nvSpPr>
        <p:spPr/>
        <p:txBody>
          <a:bodyPr/>
          <a:lstStyle/>
          <a:p>
            <a:fld id="{2063A4B7-E624-40E6-A43E-0FA6CA20E3E1}" type="slidenum">
              <a:rPr lang="en-US" smtClean="0"/>
              <a:pPr/>
              <a:t>6</a:t>
            </a:fld>
            <a:endParaRPr lang="en-US"/>
          </a:p>
        </p:txBody>
      </p:sp>
    </p:spTree>
    <p:extLst>
      <p:ext uri="{BB962C8B-B14F-4D97-AF65-F5344CB8AC3E}">
        <p14:creationId xmlns:p14="http://schemas.microsoft.com/office/powerpoint/2010/main" val="4084332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cap="small" dirty="0" smtClean="0"/>
              <a:t>Patient experience</a:t>
            </a:r>
            <a:endParaRPr lang="en-US" cap="small" dirty="0">
              <a:solidFill>
                <a:schemeClr val="bg2">
                  <a:lumMod val="25000"/>
                </a:schemeClr>
              </a:solidFill>
            </a:endParaRPr>
          </a:p>
        </p:txBody>
      </p:sp>
      <p:sp>
        <p:nvSpPr>
          <p:cNvPr id="2" name="Content Placeholder 1"/>
          <p:cNvSpPr>
            <a:spLocks noGrp="1"/>
          </p:cNvSpPr>
          <p:nvPr>
            <p:ph idx="1"/>
          </p:nvPr>
        </p:nvSpPr>
        <p:spPr>
          <a:xfrm>
            <a:off x="304800" y="1600200"/>
            <a:ext cx="8229600" cy="4525963"/>
          </a:xfrm>
        </p:spPr>
        <p:txBody>
          <a:bodyPr>
            <a:normAutofit fontScale="92500" lnSpcReduction="10000"/>
          </a:bodyPr>
          <a:lstStyle/>
          <a:p>
            <a:pPr>
              <a:spcAft>
                <a:spcPts val="600"/>
              </a:spcAft>
            </a:pPr>
            <a:r>
              <a:rPr lang="en-US" sz="2400" dirty="0"/>
              <a:t>Patient </a:t>
            </a:r>
            <a:r>
              <a:rPr lang="en-US" sz="2400" dirty="0" smtClean="0"/>
              <a:t>factors:</a:t>
            </a:r>
            <a:endParaRPr lang="en-US" sz="2400" dirty="0"/>
          </a:p>
          <a:p>
            <a:pPr lvl="1">
              <a:spcAft>
                <a:spcPts val="600"/>
              </a:spcAft>
            </a:pPr>
            <a:r>
              <a:rPr lang="en-US" sz="2400" dirty="0"/>
              <a:t>Level of health literacy</a:t>
            </a:r>
          </a:p>
          <a:p>
            <a:pPr lvl="1">
              <a:spcAft>
                <a:spcPts val="600"/>
              </a:spcAft>
            </a:pPr>
            <a:r>
              <a:rPr lang="en-US" sz="2400" dirty="0"/>
              <a:t>Nervousness </a:t>
            </a:r>
          </a:p>
          <a:p>
            <a:pPr lvl="1">
              <a:spcAft>
                <a:spcPts val="600"/>
              </a:spcAft>
            </a:pPr>
            <a:r>
              <a:rPr lang="en-US" sz="2400" dirty="0"/>
              <a:t>Emotional response to </a:t>
            </a:r>
            <a:r>
              <a:rPr lang="en-US" sz="2400" dirty="0" smtClean="0"/>
              <a:t>the topic diagnosis</a:t>
            </a:r>
            <a:endParaRPr lang="en-US" sz="2400" dirty="0"/>
          </a:p>
          <a:p>
            <a:pPr lvl="1">
              <a:spcAft>
                <a:spcPts val="600"/>
              </a:spcAft>
            </a:pPr>
            <a:r>
              <a:rPr lang="en-US" sz="2400" dirty="0"/>
              <a:t>Health status </a:t>
            </a:r>
          </a:p>
          <a:p>
            <a:pPr>
              <a:spcAft>
                <a:spcPts val="600"/>
              </a:spcAft>
            </a:pPr>
            <a:r>
              <a:rPr lang="en-US" sz="2400" dirty="0" smtClean="0"/>
              <a:t>Healthcare provider factors:</a:t>
            </a:r>
          </a:p>
          <a:p>
            <a:pPr lvl="1">
              <a:spcAft>
                <a:spcPts val="600"/>
              </a:spcAft>
            </a:pPr>
            <a:r>
              <a:rPr lang="en-US" sz="2400" dirty="0" smtClean="0"/>
              <a:t>Use of medical terminology</a:t>
            </a:r>
          </a:p>
          <a:p>
            <a:pPr lvl="1">
              <a:spcAft>
                <a:spcPts val="600"/>
              </a:spcAft>
            </a:pPr>
            <a:r>
              <a:rPr lang="en-US" sz="2400" dirty="0" smtClean="0"/>
              <a:t>Limited time for discussion</a:t>
            </a:r>
          </a:p>
          <a:p>
            <a:pPr lvl="1">
              <a:spcAft>
                <a:spcPts val="600"/>
              </a:spcAft>
            </a:pPr>
            <a:r>
              <a:rPr lang="en-US" sz="2400" dirty="0" smtClean="0"/>
              <a:t>Amount of information to communicate</a:t>
            </a:r>
          </a:p>
          <a:p>
            <a:pPr lvl="1">
              <a:spcAft>
                <a:spcPts val="600"/>
              </a:spcAft>
            </a:pPr>
            <a:r>
              <a:rPr lang="en-US" sz="2400" b="1" cap="small" dirty="0" smtClean="0">
                <a:solidFill>
                  <a:srgbClr val="C00000"/>
                </a:solidFill>
                <a:effectLst>
                  <a:outerShdw blurRad="38100" dist="38100" dir="2700000" algn="tl">
                    <a:srgbClr val="000000">
                      <a:alpha val="43137"/>
                    </a:srgbClr>
                  </a:outerShdw>
                </a:effectLst>
              </a:rPr>
              <a:t>Overestimating level of patient’s understanding</a:t>
            </a:r>
          </a:p>
        </p:txBody>
      </p:sp>
      <p:pic>
        <p:nvPicPr>
          <p:cNvPr id="5" name="Picture 4" title="elderly woman"/>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96000" y="2057400"/>
            <a:ext cx="2774541" cy="2438400"/>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pPr>
              <a:defRPr/>
            </a:pPr>
            <a:fld id="{3FC0E9EB-A7E9-45A5-ACD3-6140C2C266C1}" type="slidenum">
              <a:rPr lang="en-US" smtClean="0">
                <a:solidFill>
                  <a:prstClr val="black"/>
                </a:solidFill>
              </a:rPr>
              <a:pPr>
                <a:defRPr/>
              </a:pPr>
              <a:t>7</a:t>
            </a:fld>
            <a:endParaRPr lang="en-US" sz="1200" dirty="0">
              <a:solidFill>
                <a:srgbClr val="464646"/>
              </a:solidFill>
            </a:endParaRPr>
          </a:p>
        </p:txBody>
      </p:sp>
    </p:spTree>
    <p:extLst>
      <p:ext uri="{BB962C8B-B14F-4D97-AF65-F5344CB8AC3E}">
        <p14:creationId xmlns:p14="http://schemas.microsoft.com/office/powerpoint/2010/main" val="787554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100" name="Picture 4" descr="shaw" title="Photo of George Bernard Sh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05000"/>
            <a:ext cx="2193925" cy="2700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Content Placeholder 2"/>
          <p:cNvSpPr>
            <a:spLocks noGrp="1"/>
          </p:cNvSpPr>
          <p:nvPr>
            <p:ph idx="4294967295"/>
          </p:nvPr>
        </p:nvSpPr>
        <p:spPr>
          <a:xfrm>
            <a:off x="3200400" y="2286000"/>
            <a:ext cx="5943600" cy="1295400"/>
          </a:xfrm>
        </p:spPr>
        <p:txBody>
          <a:bodyPr>
            <a:normAutofit lnSpcReduction="10000"/>
          </a:bodyPr>
          <a:lstStyle/>
          <a:p>
            <a:pPr>
              <a:buFontTx/>
              <a:buNone/>
            </a:pPr>
            <a:r>
              <a:rPr lang="en-US" altLang="en-US" dirty="0" smtClean="0"/>
              <a:t>	</a:t>
            </a:r>
          </a:p>
          <a:p>
            <a:pPr marL="0" indent="0">
              <a:buFontTx/>
              <a:buNone/>
            </a:pPr>
            <a:r>
              <a:rPr lang="en-US" altLang="en-US" sz="2400" i="1" dirty="0" smtClean="0"/>
              <a:t>The problem with communication is the illusion that it has occurred.</a:t>
            </a:r>
          </a:p>
        </p:txBody>
      </p:sp>
      <p:sp>
        <p:nvSpPr>
          <p:cNvPr id="4099" name="TextBox 4"/>
          <p:cNvSpPr txBox="1">
            <a:spLocks noChangeArrowheads="1"/>
          </p:cNvSpPr>
          <p:nvPr/>
        </p:nvSpPr>
        <p:spPr bwMode="auto">
          <a:xfrm>
            <a:off x="5638800" y="3657600"/>
            <a:ext cx="2735044" cy="839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1" eaLnBrk="1" hangingPunct="1">
              <a:lnSpc>
                <a:spcPct val="105000"/>
              </a:lnSpc>
              <a:spcBef>
                <a:spcPct val="40000"/>
              </a:spcBef>
              <a:buSzPct val="85000"/>
            </a:pPr>
            <a:r>
              <a:rPr lang="en-US" altLang="en-US" sz="2000" dirty="0" smtClean="0"/>
              <a:t>George </a:t>
            </a:r>
            <a:r>
              <a:rPr lang="en-US" altLang="en-US" sz="2000" dirty="0"/>
              <a:t>Bernard Shaw</a:t>
            </a:r>
          </a:p>
          <a:p>
            <a:pPr eaLnBrk="1" hangingPunct="1">
              <a:lnSpc>
                <a:spcPct val="105000"/>
              </a:lnSpc>
              <a:spcBef>
                <a:spcPct val="40000"/>
              </a:spcBef>
              <a:buSzPct val="85000"/>
              <a:buFont typeface="Arial" charset="0"/>
              <a:buChar char="&gt;"/>
            </a:pPr>
            <a:endParaRPr lang="en-US" altLang="en-US" sz="2000" dirty="0"/>
          </a:p>
        </p:txBody>
      </p:sp>
    </p:spTree>
    <p:extLst>
      <p:ext uri="{BB962C8B-B14F-4D97-AF65-F5344CB8AC3E}">
        <p14:creationId xmlns:p14="http://schemas.microsoft.com/office/powerpoint/2010/main" val="1003273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cap="small" dirty="0"/>
              <a:t>Patient Activation: </a:t>
            </a:r>
            <a:r>
              <a:rPr lang="en-US" cap="small" dirty="0" smtClean="0"/>
              <a:t>What it is</a:t>
            </a:r>
            <a:endParaRPr lang="en-US" cap="small" dirty="0"/>
          </a:p>
        </p:txBody>
      </p:sp>
      <p:sp>
        <p:nvSpPr>
          <p:cNvPr id="2" name="Content Placeholder 1"/>
          <p:cNvSpPr>
            <a:spLocks noGrp="1"/>
          </p:cNvSpPr>
          <p:nvPr>
            <p:ph idx="1"/>
          </p:nvPr>
        </p:nvSpPr>
        <p:spPr/>
        <p:txBody>
          <a:bodyPr/>
          <a:lstStyle/>
          <a:p>
            <a:pPr>
              <a:spcBef>
                <a:spcPts val="0"/>
              </a:spcBef>
            </a:pPr>
            <a:r>
              <a:rPr lang="en-US" sz="2400" dirty="0" smtClean="0"/>
              <a:t>Patient </a:t>
            </a:r>
            <a:r>
              <a:rPr lang="en-US" sz="2400" dirty="0"/>
              <a:t>activation refers to a patient's </a:t>
            </a:r>
            <a:r>
              <a:rPr lang="en-US" sz="2400" b="1" cap="small" dirty="0">
                <a:solidFill>
                  <a:srgbClr val="C00000"/>
                </a:solidFill>
                <a:effectLst>
                  <a:outerShdw blurRad="38100" dist="38100" dir="2700000" algn="tl">
                    <a:srgbClr val="000000">
                      <a:alpha val="43137"/>
                    </a:srgbClr>
                  </a:outerShdw>
                </a:effectLst>
              </a:rPr>
              <a:t>knowledge</a:t>
            </a:r>
            <a:r>
              <a:rPr lang="en-US" sz="2400" dirty="0"/>
              <a:t>, </a:t>
            </a:r>
            <a:r>
              <a:rPr lang="en-US" sz="2400" b="1" cap="small" dirty="0">
                <a:solidFill>
                  <a:srgbClr val="C00000"/>
                </a:solidFill>
                <a:effectLst>
                  <a:outerShdw blurRad="38100" dist="38100" dir="2700000" algn="tl">
                    <a:srgbClr val="000000">
                      <a:alpha val="43137"/>
                    </a:srgbClr>
                  </a:outerShdw>
                </a:effectLst>
              </a:rPr>
              <a:t>skills</a:t>
            </a:r>
            <a:r>
              <a:rPr lang="en-US" sz="2400" dirty="0"/>
              <a:t>, </a:t>
            </a:r>
            <a:r>
              <a:rPr lang="en-US" sz="2400" b="1" cap="small" dirty="0" smtClean="0">
                <a:solidFill>
                  <a:srgbClr val="C00000"/>
                </a:solidFill>
                <a:effectLst>
                  <a:outerShdw blurRad="38100" dist="38100" dir="2700000" algn="tl">
                    <a:srgbClr val="000000">
                      <a:alpha val="43137"/>
                    </a:srgbClr>
                  </a:outerShdw>
                </a:effectLst>
              </a:rPr>
              <a:t>confidence</a:t>
            </a:r>
            <a:r>
              <a:rPr lang="en-US" sz="2400" dirty="0" smtClean="0"/>
              <a:t>, </a:t>
            </a:r>
            <a:r>
              <a:rPr lang="en-US" sz="2400" dirty="0"/>
              <a:t>and</a:t>
            </a:r>
            <a:r>
              <a:rPr lang="en-US" sz="2400" b="1" dirty="0">
                <a:solidFill>
                  <a:srgbClr val="C00000"/>
                </a:solidFill>
                <a:effectLst>
                  <a:outerShdw blurRad="38100" dist="38100" dir="2700000" algn="tl">
                    <a:srgbClr val="000000">
                      <a:alpha val="43137"/>
                    </a:srgbClr>
                  </a:outerShdw>
                </a:effectLst>
              </a:rPr>
              <a:t> </a:t>
            </a:r>
            <a:r>
              <a:rPr lang="en-US" sz="2400" b="1" cap="small" dirty="0">
                <a:solidFill>
                  <a:srgbClr val="C00000"/>
                </a:solidFill>
                <a:effectLst>
                  <a:outerShdw blurRad="38100" dist="38100" dir="2700000" algn="tl">
                    <a:srgbClr val="000000">
                      <a:alpha val="43137"/>
                    </a:srgbClr>
                  </a:outerShdw>
                </a:effectLst>
              </a:rPr>
              <a:t>willingness</a:t>
            </a:r>
            <a:r>
              <a:rPr lang="en-US" sz="2400" b="1" dirty="0">
                <a:solidFill>
                  <a:srgbClr val="C00000"/>
                </a:solidFill>
                <a:effectLst>
                  <a:outerShdw blurRad="38100" dist="38100" dir="2700000" algn="tl">
                    <a:srgbClr val="000000">
                      <a:alpha val="43137"/>
                    </a:srgbClr>
                  </a:outerShdw>
                </a:effectLst>
              </a:rPr>
              <a:t> </a:t>
            </a:r>
            <a:r>
              <a:rPr lang="en-US" sz="2400" dirty="0"/>
              <a:t>to manage his or her own health and </a:t>
            </a:r>
            <a:r>
              <a:rPr lang="en-US" sz="2400" dirty="0" smtClean="0"/>
              <a:t>care</a:t>
            </a:r>
          </a:p>
          <a:p>
            <a:pPr marL="392113" lvl="1" indent="0">
              <a:spcBef>
                <a:spcPts val="0"/>
              </a:spcBef>
              <a:buNone/>
            </a:pPr>
            <a:r>
              <a:rPr lang="en-US" sz="1200" dirty="0" smtClean="0"/>
              <a:t>“</a:t>
            </a:r>
            <a:r>
              <a:rPr lang="en-US" sz="1200" dirty="0"/>
              <a:t>Health Policy Brief: </a:t>
            </a:r>
            <a:r>
              <a:rPr lang="en-US" sz="1200" dirty="0" smtClean="0"/>
              <a:t>Patient Engagement</a:t>
            </a:r>
            <a:r>
              <a:rPr lang="en-US" sz="1200" i="1" dirty="0"/>
              <a:t>,</a:t>
            </a:r>
            <a:r>
              <a:rPr lang="en-US" sz="1200" dirty="0"/>
              <a:t>” </a:t>
            </a:r>
            <a:r>
              <a:rPr lang="en-US" sz="1200" i="1" dirty="0"/>
              <a:t>Health </a:t>
            </a:r>
            <a:r>
              <a:rPr lang="en-US" sz="1200" i="1" dirty="0" smtClean="0"/>
              <a:t>Affairs</a:t>
            </a:r>
            <a:r>
              <a:rPr lang="en-US" sz="1200" dirty="0" smtClean="0"/>
              <a:t>, February </a:t>
            </a:r>
            <a:r>
              <a:rPr lang="en-US" sz="1200" dirty="0"/>
              <a:t>14, 2013</a:t>
            </a:r>
            <a:r>
              <a:rPr lang="en-US" sz="1200" dirty="0" smtClean="0"/>
              <a:t>.</a:t>
            </a:r>
          </a:p>
          <a:p>
            <a:pPr marL="392113" lvl="1" indent="0">
              <a:buNone/>
            </a:pPr>
            <a:endParaRPr lang="en-US" sz="600" dirty="0"/>
          </a:p>
          <a:p>
            <a:pPr>
              <a:spcBef>
                <a:spcPts val="0"/>
              </a:spcBef>
            </a:pPr>
            <a:r>
              <a:rPr lang="en-US" sz="2400" dirty="0"/>
              <a:t>Teaching </a:t>
            </a:r>
            <a:r>
              <a:rPr lang="en-US" sz="2400" b="1" cap="small" dirty="0">
                <a:solidFill>
                  <a:srgbClr val="C00000"/>
                </a:solidFill>
                <a:effectLst>
                  <a:outerShdw blurRad="38100" dist="38100" dir="2700000" algn="tl">
                    <a:srgbClr val="000000">
                      <a:alpha val="43137"/>
                    </a:srgbClr>
                  </a:outerShdw>
                </a:effectLst>
              </a:rPr>
              <a:t>problem-solving </a:t>
            </a:r>
            <a:r>
              <a:rPr lang="en-US" sz="2400" b="1" cap="small" dirty="0" smtClean="0">
                <a:solidFill>
                  <a:srgbClr val="C00000"/>
                </a:solidFill>
                <a:effectLst>
                  <a:outerShdw blurRad="38100" dist="38100" dir="2700000" algn="tl">
                    <a:srgbClr val="000000">
                      <a:alpha val="43137"/>
                    </a:srgbClr>
                  </a:outerShdw>
                </a:effectLst>
              </a:rPr>
              <a:t>skills </a:t>
            </a:r>
            <a:r>
              <a:rPr lang="en-US" sz="2400" dirty="0" smtClean="0"/>
              <a:t>related to the self-management of their chronic condition</a:t>
            </a:r>
            <a:endParaRPr lang="en-US" sz="2400" dirty="0"/>
          </a:p>
          <a:p>
            <a:pPr>
              <a:spcBef>
                <a:spcPts val="0"/>
              </a:spcBef>
              <a:spcAft>
                <a:spcPts val="600"/>
              </a:spcAft>
              <a:buNone/>
            </a:pPr>
            <a:r>
              <a:rPr lang="en-US" sz="1200" dirty="0"/>
              <a:t>	</a:t>
            </a:r>
            <a:r>
              <a:rPr lang="en-US" sz="1200" dirty="0" err="1"/>
              <a:t>Bodenheimer</a:t>
            </a:r>
            <a:r>
              <a:rPr lang="en-US" sz="1200" dirty="0"/>
              <a:t> T, </a:t>
            </a:r>
            <a:r>
              <a:rPr lang="en-US" sz="1200" dirty="0" err="1"/>
              <a:t>Lorig</a:t>
            </a:r>
            <a:r>
              <a:rPr lang="en-US" sz="1200" dirty="0"/>
              <a:t> K, Holman H, </a:t>
            </a:r>
            <a:r>
              <a:rPr lang="en-US" sz="1200" dirty="0" err="1"/>
              <a:t>Grumbach</a:t>
            </a:r>
            <a:r>
              <a:rPr lang="en-US" sz="1200" dirty="0"/>
              <a:t> K. Patient self-management of chronic disease in primary care. JAMA. 2002</a:t>
            </a:r>
            <a:r>
              <a:rPr lang="en-US" sz="1200" dirty="0">
                <a:sym typeface="Wingdings" pitchFamily="2" charset="2"/>
              </a:rPr>
              <a:t>;288(19):2469-75</a:t>
            </a:r>
            <a:r>
              <a:rPr lang="en-US" sz="1200" dirty="0" smtClean="0">
                <a:sym typeface="Wingdings" pitchFamily="2" charset="2"/>
              </a:rPr>
              <a:t>.</a:t>
            </a:r>
            <a:endParaRPr lang="en-US" sz="1600" dirty="0"/>
          </a:p>
          <a:p>
            <a:endParaRPr lang="en-US" dirty="0" smtClean="0"/>
          </a:p>
          <a:p>
            <a:pPr marL="392113" lvl="1" indent="0">
              <a:buNone/>
            </a:pPr>
            <a:endParaRPr lang="en-US" sz="1200" dirty="0"/>
          </a:p>
          <a:p>
            <a:pPr marL="392113" lvl="1" indent="0">
              <a:buNone/>
            </a:pPr>
            <a:endParaRPr lang="en-US" sz="1200" dirty="0"/>
          </a:p>
        </p:txBody>
      </p:sp>
      <p:pic>
        <p:nvPicPr>
          <p:cNvPr id="6" name="Picture 5" title="Rubiks cube puzz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4191000"/>
            <a:ext cx="1981200" cy="2082049"/>
          </a:xfrm>
          <a:prstGeom prst="rect">
            <a:avLst/>
          </a:prstGeom>
        </p:spPr>
      </p:pic>
      <p:sp>
        <p:nvSpPr>
          <p:cNvPr id="4" name="Slide Number Placeholder 3"/>
          <p:cNvSpPr>
            <a:spLocks noGrp="1"/>
          </p:cNvSpPr>
          <p:nvPr>
            <p:ph type="sldNum" sz="quarter" idx="12"/>
          </p:nvPr>
        </p:nvSpPr>
        <p:spPr/>
        <p:txBody>
          <a:bodyPr/>
          <a:lstStyle/>
          <a:p>
            <a:pPr>
              <a:defRPr/>
            </a:pPr>
            <a:fld id="{3FC0E9EB-A7E9-45A5-ACD3-6140C2C266C1}" type="slidenum">
              <a:rPr lang="en-US" smtClean="0"/>
              <a:pPr>
                <a:defRPr/>
              </a:pPr>
              <a:t>9</a:t>
            </a:fld>
            <a:endParaRPr lang="en-US" sz="1200" dirty="0">
              <a:solidFill>
                <a:schemeClr val="tx2"/>
              </a:solidFill>
            </a:endParaRPr>
          </a:p>
        </p:txBody>
      </p:sp>
    </p:spTree>
    <p:extLst>
      <p:ext uri="{BB962C8B-B14F-4D97-AF65-F5344CB8AC3E}">
        <p14:creationId xmlns:p14="http://schemas.microsoft.com/office/powerpoint/2010/main" val="1489428432"/>
      </p:ext>
    </p:extLst>
  </p:cSld>
  <p:clrMapOvr>
    <a:masterClrMapping/>
  </p:clrMapOvr>
  <p:timing>
    <p:tnLst>
      <p:par>
        <p:cTn id="1" dur="indefinite" restart="never" nodeType="tmRoot"/>
      </p:par>
    </p:tnLst>
  </p:timing>
</p:sld>
</file>

<file path=ppt/theme/theme1.xml><?xml version="1.0" encoding="utf-8"?>
<a:theme xmlns:a="http://schemas.openxmlformats.org/drawingml/2006/main" name="GP-QIN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0</TotalTime>
  <Words>8083</Words>
  <Application>Microsoft Office PowerPoint</Application>
  <PresentationFormat>On-screen Show (4:3)</PresentationFormat>
  <Paragraphs>751</Paragraphs>
  <Slides>56</Slides>
  <Notes>56</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GP-QIN Powerpoint Template</vt:lpstr>
      <vt:lpstr>The Teach-back  Communication Method</vt:lpstr>
      <vt:lpstr>Part 1: The Basics - Objectives</vt:lpstr>
      <vt:lpstr>Discussion</vt:lpstr>
      <vt:lpstr>Are You Assessing the Health Literacy          of Your Patients?</vt:lpstr>
      <vt:lpstr>Part 1: The Basics </vt:lpstr>
      <vt:lpstr>Patient/Resident  Experience </vt:lpstr>
      <vt:lpstr>Patient experience</vt:lpstr>
      <vt:lpstr> </vt:lpstr>
      <vt:lpstr>Patient Activation: What it is</vt:lpstr>
      <vt:lpstr>The Patient Activation Continuum</vt:lpstr>
      <vt:lpstr>More Activated Patients  Receive Better Care</vt:lpstr>
      <vt:lpstr>Patient Activation: What it’s not</vt:lpstr>
      <vt:lpstr>Discussion</vt:lpstr>
      <vt:lpstr>Objective 2</vt:lpstr>
      <vt:lpstr>Health Literacy</vt:lpstr>
      <vt:lpstr> Health Literacy:  Universal Communication Principles</vt:lpstr>
      <vt:lpstr>Discussion</vt:lpstr>
      <vt:lpstr>Objective 3</vt:lpstr>
      <vt:lpstr>Plain Language</vt:lpstr>
      <vt:lpstr>Keep It Simple for Safety</vt:lpstr>
      <vt:lpstr>Practice: Plain Language</vt:lpstr>
      <vt:lpstr>Practice: Plain Language</vt:lpstr>
      <vt:lpstr>Practice: Plain Language - 1</vt:lpstr>
      <vt:lpstr>Practice: Plain Language</vt:lpstr>
      <vt:lpstr>Practice: Plain Language - 2</vt:lpstr>
      <vt:lpstr>Discussion</vt:lpstr>
      <vt:lpstr>Discussion</vt:lpstr>
      <vt:lpstr>Part 1: The Basics</vt:lpstr>
      <vt:lpstr>Contact Information</vt:lpstr>
      <vt:lpstr>Recharge</vt:lpstr>
      <vt:lpstr>The Teach-back  Communication Method</vt:lpstr>
      <vt:lpstr>Part 2: Teach-back - Objectives</vt:lpstr>
      <vt:lpstr>Question</vt:lpstr>
      <vt:lpstr>Are You Using Teach-Back? Survey</vt:lpstr>
      <vt:lpstr>Objective 1 </vt:lpstr>
      <vt:lpstr>Teach-Back: What it is</vt:lpstr>
      <vt:lpstr>Teach-Back: What it is</vt:lpstr>
      <vt:lpstr>Teach-Back: What it is</vt:lpstr>
      <vt:lpstr>Teach-back: Information Reconciliation</vt:lpstr>
      <vt:lpstr>Teach-Back: 10 Elements</vt:lpstr>
      <vt:lpstr>Teach-Back: Ten Elements</vt:lpstr>
      <vt:lpstr>Teach-Back: Ten Elements</vt:lpstr>
      <vt:lpstr>Teach-Back: Ten Elements</vt:lpstr>
      <vt:lpstr>Teach-Back: Summary</vt:lpstr>
      <vt:lpstr>Teach Back: Demonstration</vt:lpstr>
      <vt:lpstr>Discussion</vt:lpstr>
      <vt:lpstr>Objective 2 </vt:lpstr>
      <vt:lpstr>Practice: Using Teach-back</vt:lpstr>
      <vt:lpstr>Teach-Back: Practice Time: 10 minutes</vt:lpstr>
      <vt:lpstr>Objective 3</vt:lpstr>
      <vt:lpstr>Conviction and Confidence Scale</vt:lpstr>
      <vt:lpstr>Discussion</vt:lpstr>
      <vt:lpstr>Finding teach-back resources</vt:lpstr>
      <vt:lpstr>Discussion</vt:lpstr>
      <vt:lpstr>FINISH LINE!!!</vt:lpstr>
      <vt:lpstr>Contact Information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TeachBack Powerpoint</dc:title>
  <dc:creator/>
  <cp:lastModifiedBy/>
  <cp:revision>1</cp:revision>
  <dcterms:created xsi:type="dcterms:W3CDTF">2017-02-06T21:25:59Z</dcterms:created>
  <dcterms:modified xsi:type="dcterms:W3CDTF">2017-02-08T18:29:37Z</dcterms:modified>
</cp:coreProperties>
</file>